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slideUpdateInfo/slideUpdateInfo1.xml" ContentType="application/vnd.openxmlformats-officedocument.presentationml.slideUpdateInfo+xml"/>
  <Override PartName="/ppt/notesSlides/notesSlide2.xml" ContentType="application/vnd.openxmlformats-officedocument.presentationml.notesSlide+xml"/>
  <Override PartName="/ppt/slideUpdateInfo/slideUpdateInfo2.xml" ContentType="application/vnd.openxmlformats-officedocument.presentationml.slideUpdateInfo+xml"/>
  <Override PartName="/ppt/notesSlides/notesSlide3.xml" ContentType="application/vnd.openxmlformats-officedocument.presentationml.notesSlide+xml"/>
  <Override PartName="/ppt/slideUpdateInfo/slideUpdateInfo3.xml" ContentType="application/vnd.openxmlformats-officedocument.presentationml.slideUpdateInfo+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67" r:id="rId3"/>
    <p:sldMasterId id="2147483669" r:id="rId4"/>
    <p:sldMasterId id="2147483670" r:id="rId5"/>
    <p:sldMasterId id="2147483672" r:id="rId6"/>
    <p:sldMasterId id="2147483674" r:id="rId7"/>
  </p:sldMasterIdLst>
  <p:notesMasterIdLst>
    <p:notesMasterId r:id="rId37"/>
  </p:notesMasterIdLst>
  <p:handoutMasterIdLst>
    <p:handoutMasterId r:id="rId38"/>
  </p:handoutMasterIdLst>
  <p:sldIdLst>
    <p:sldId id="256" r:id="rId8"/>
    <p:sldId id="276" r:id="rId9"/>
    <p:sldId id="318" r:id="rId10"/>
    <p:sldId id="279" r:id="rId11"/>
    <p:sldId id="319" r:id="rId12"/>
    <p:sldId id="315" r:id="rId13"/>
    <p:sldId id="316" r:id="rId14"/>
    <p:sldId id="285" r:id="rId15"/>
    <p:sldId id="322" r:id="rId16"/>
    <p:sldId id="288" r:id="rId17"/>
    <p:sldId id="323" r:id="rId18"/>
    <p:sldId id="324" r:id="rId19"/>
    <p:sldId id="314" r:id="rId20"/>
    <p:sldId id="283" r:id="rId21"/>
    <p:sldId id="317" r:id="rId22"/>
    <p:sldId id="320" r:id="rId23"/>
    <p:sldId id="309" r:id="rId24"/>
    <p:sldId id="294" r:id="rId25"/>
    <p:sldId id="295" r:id="rId26"/>
    <p:sldId id="296" r:id="rId27"/>
    <p:sldId id="302" r:id="rId28"/>
    <p:sldId id="325" r:id="rId29"/>
    <p:sldId id="326" r:id="rId30"/>
    <p:sldId id="311" r:id="rId31"/>
    <p:sldId id="312" r:id="rId32"/>
    <p:sldId id="313" r:id="rId33"/>
    <p:sldId id="321" r:id="rId34"/>
    <p:sldId id="307" r:id="rId35"/>
    <p:sldId id="30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76" d="100"/>
          <a:sy n="76" d="100"/>
        </p:scale>
        <p:origin x="33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6/15/2015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3</a:t>
            </a:fld>
            <a:endParaRPr lang="en-US"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eaLnBrk="1" hangingPunct="1"/>
            <a:r>
              <a:rPr lang="en-US" b="1" dirty="0" smtClean="0">
                <a:latin typeface="Verdana" pitchFamily="34" charset="0"/>
              </a:rPr>
              <a:t>Industries: </a:t>
            </a:r>
            <a:r>
              <a:rPr lang="en-US" sz="1200" b="0" i="0" u="none" strike="noStrike" kern="1200" baseline="0" dirty="0" smtClean="0">
                <a:solidFill>
                  <a:schemeClr val="tx1"/>
                </a:solidFill>
                <a:latin typeface="Verdana" pitchFamily="34" charset="0"/>
                <a:ea typeface="Verdana" pitchFamily="34" charset="0"/>
                <a:cs typeface="Verdana" pitchFamily="34" charset="0"/>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1" smtClean="0">
                <a:latin typeface="Verdana" pitchFamily="34" charset="0"/>
              </a:rPr>
              <a:t>:</a:t>
            </a:r>
            <a:r>
              <a:rPr lang="en-US" b="0" baseline="0" smtClean="0">
                <a:latin typeface="Verdana" pitchFamily="34" charset="0"/>
              </a:rPr>
              <a:t> </a:t>
            </a:r>
            <a:r>
              <a:rPr lang="en-US" sz="1200" kern="1200" smtClean="0">
                <a:solidFill>
                  <a:schemeClr val="tx1"/>
                </a:solidFill>
                <a:effectLst/>
                <a:latin typeface="Verdana" pitchFamily="34" charset="0"/>
                <a:ea typeface="Verdana" pitchFamily="34" charset="0"/>
                <a:cs typeface="Verdana" pitchFamily="34" charset="0"/>
              </a:rPr>
              <a:t>Control </a:t>
            </a:r>
            <a:r>
              <a:rPr lang="en-US" sz="1200" kern="1200" dirty="0" smtClean="0">
                <a:solidFill>
                  <a:schemeClr val="tx1"/>
                </a:solidFill>
                <a:effectLst/>
                <a:latin typeface="Verdana" pitchFamily="34" charset="0"/>
                <a:ea typeface="Verdana" pitchFamily="34" charset="0"/>
                <a:cs typeface="Verdana" pitchFamily="34" charset="0"/>
              </a:rPr>
              <a:t>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b="0" kern="1200" dirty="0" smtClean="0">
                <a:solidFill>
                  <a:schemeClr val="tx1"/>
                </a:solidFill>
                <a:effectLst/>
                <a:latin typeface="Verdana" pitchFamily="34" charset="0"/>
                <a:ea typeface="Verdana" pitchFamily="34" charset="0"/>
                <a:cs typeface="Verdana" pitchFamily="34" charset="0"/>
              </a:rPr>
              <a:t>Data</a:t>
            </a:r>
            <a:r>
              <a:rPr lang="en-US" sz="1200" b="0" kern="1200" baseline="0" dirty="0" smtClean="0">
                <a:solidFill>
                  <a:schemeClr val="tx1"/>
                </a:solidFill>
                <a:effectLst/>
                <a:latin typeface="Verdana" pitchFamily="34" charset="0"/>
                <a:ea typeface="Verdana" pitchFamily="34" charset="0"/>
                <a:cs typeface="Verdana" pitchFamily="34" charset="0"/>
              </a:rPr>
              <a:t> analysis, Mathematical modeling, Algorithm development, System design and simulation, Physical modeling</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Verdana" pitchFamily="34" charset="0"/>
                <a:ea typeface="Verdana" pitchFamily="34" charset="0"/>
                <a:cs typeface="Verdana" pitchFamily="34" charset="0"/>
              </a:rPr>
              <a:t>MATLAB, Simulink,</a:t>
            </a:r>
            <a:r>
              <a:rPr lang="en-US" sz="1200" kern="1200" baseline="0" dirty="0" smtClean="0">
                <a:solidFill>
                  <a:schemeClr val="tx1"/>
                </a:solidFill>
                <a:effectLst/>
                <a:latin typeface="Verdana" pitchFamily="34" charset="0"/>
                <a:ea typeface="Verdana" pitchFamily="34" charset="0"/>
                <a:cs typeface="Verdana" pitchFamily="34" charset="0"/>
              </a:rPr>
              <a:t> Control System Toolbox,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Bug Finder, </a:t>
            </a:r>
            <a:r>
              <a:rPr lang="en-US" sz="1200" kern="1200" baseline="0" dirty="0" err="1" smtClean="0">
                <a:solidFill>
                  <a:schemeClr val="tx1"/>
                </a:solidFill>
                <a:effectLst/>
                <a:latin typeface="Verdana" pitchFamily="34" charset="0"/>
                <a:ea typeface="Verdana" pitchFamily="34" charset="0"/>
                <a:cs typeface="Verdana" pitchFamily="34" charset="0"/>
              </a:rPr>
              <a:t>Polyspace</a:t>
            </a:r>
            <a:r>
              <a:rPr lang="en-US" sz="1200" kern="1200" baseline="0" dirty="0" smtClean="0">
                <a:solidFill>
                  <a:schemeClr val="tx1"/>
                </a:solidFill>
                <a:effectLst/>
                <a:latin typeface="Verdana" pitchFamily="34" charset="0"/>
                <a:ea typeface="Verdana" pitchFamily="34" charset="0"/>
                <a:cs typeface="Verdana" pitchFamily="34" charset="0"/>
              </a:rPr>
              <a:t> Code </a:t>
            </a:r>
            <a:r>
              <a:rPr lang="en-US" sz="1200" kern="1200" baseline="0" dirty="0" err="1" smtClean="0">
                <a:solidFill>
                  <a:schemeClr val="tx1"/>
                </a:solidFill>
                <a:effectLst/>
                <a:latin typeface="Verdana" pitchFamily="34" charset="0"/>
                <a:ea typeface="Verdana" pitchFamily="34" charset="0"/>
                <a:cs typeface="Verdana" pitchFamily="34" charset="0"/>
              </a:rPr>
              <a:t>Prover</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Switzerland</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Solar Impulse Develops Advanced Solar-Powered Airplane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aims to promote the use of renewable energy by building an aircraft capable of circumnavigating the globe using only solar power. The Solar Impulse HB-SIA prototype took the first step toward that goal when it flew nonstop for more than 26 hours, powered only by solar energy and producing no polluting emissions. Lessons learned from the HB-SIA are being applied to the HB-SIB aircraft, which Solar Impulse plans to use for its round-the-world flight in 2015.</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engineers used MATLAB® and Simulink® to conduct advanced trade studies in which they evaluated design trade­offs and identified critical technology parameters. They used MATLAB and Simulink during the design and construction of the HB-SIA prototype to model and simulate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“MATLAB and Simulink enable us to concentrate on high-level modeling and analysis instead of building up tool chains or writing low-level code,” says Ralph Paul, head of flight dynamics and flight test at Solar Impulse. “They give us the ability to prototype and iterate quickly, which is essential on first-of-its-kind projects like Solar Impulse.”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Solar Impulse project began, no one knew whether a solar-powered aircraft capable of flying day and night could be built using available technologies. The first challenge was to analyze key factors, including solar cell efficiency, battery performance, wingspan, and weight, and perform tradeoff analysis to balance gathering solar energy and maintaining aerodynamic efficiency.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Initial trade studies focused on performance over a period of hours, but analysis on a much shorter timescale was needed to evaluate flight mechanics, aerodynamics, and flying qualities. Design and construction of the HB-SIA prototype depended on accurate simulations of the aircraft. So, too, did the Solar Impulse test pilots, who needed a flight simulator that replicated the handling qualities and flight dynamics of the Solar Impulse aircraft.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“Simulations with MATLAB and Simulink were essential to assessing feasibility and evaluating broad design tradeoffs as well as making detailed design decisions—like the size of control surfaces and the vertical tail—that directly affect aircraft dynamics and handling qualities.”</a:t>
            </a:r>
          </a:p>
          <a:p>
            <a:pPr lvl="2"/>
            <a:r>
              <a:rPr lang="en-US" sz="800" i="1" dirty="0" smtClean="0"/>
              <a:t>- </a:t>
            </a:r>
            <a:r>
              <a:rPr lang="en-US" sz="1200" b="0" i="1" u="none" strike="noStrike" kern="1200" baseline="0" dirty="0" smtClean="0">
                <a:solidFill>
                  <a:schemeClr val="tx1"/>
                </a:solidFill>
                <a:latin typeface="+mn-lt"/>
                <a:ea typeface="+mn-ea"/>
                <a:cs typeface="+mn-cs"/>
              </a:rPr>
              <a:t>Ralph Paul, Solar Impulse</a:t>
            </a:r>
            <a:endParaRPr lang="en-US" sz="1200" i="1" kern="1200" dirty="0" smtClean="0">
              <a:solidFill>
                <a:schemeClr val="tx1"/>
              </a:solidFill>
              <a:effectLst/>
              <a:latin typeface="+mn-lt"/>
              <a:ea typeface="+mn-ea"/>
              <a:cs typeface="+mn-cs"/>
            </a:endParaRPr>
          </a:p>
          <a:p>
            <a:endParaRPr lang="en-US" sz="800" dirty="0" smtClean="0"/>
          </a:p>
          <a:p>
            <a:r>
              <a:rPr lang="en-US" sz="800" b="1" dirty="0" smtClean="0"/>
              <a:t>Solution</a:t>
            </a:r>
          </a:p>
          <a:p>
            <a:r>
              <a:rPr lang="en-US" sz="1200" kern="1200" dirty="0" smtClean="0">
                <a:solidFill>
                  <a:schemeClr val="tx1"/>
                </a:solidFill>
                <a:effectLst/>
                <a:latin typeface="+mn-lt"/>
                <a:ea typeface="+mn-ea"/>
                <a:cs typeface="+mn-cs"/>
              </a:rPr>
              <a:t>Solar Impulse engineers used MATLAB and Simulink throughout the study, design, development, and mission planning stages of the HB-SIA prototype.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used Simulink to create a system model of the aircraft, its structural properties, and its critical subsystems, including the lithium polymer batteries. Early simulations with this model indicated that the area needed for solar cells would require 80-meter wings; the team simulated and evaluated tradeoffs to identify optimal design parameters, enabling a 64-meter wingspan.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engineers then modeled the aircraft dynamics in Simulink, including its aerodynamic properties, mechanical control systems, electric motors, propellers, and gearbox. Simulations helped the team validate and fine-tune the design.</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create a flight simulator for the HB-SIA, the team extended the aircraft dynamics model, adding S-functions to accept pilot controls and an X-Plane interface for visual feedback.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team used MATLAB to develop algorithms for the onboard air data computer, which computes air speed and altitude based on pressure sensor data. MATLAB was also used to prototype algorithms for the Omega instrument, which reports the aircraft’s bank angle and flight direction accurate to one degree.</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Control System Toolbox™ the team assessed autopilot system requirements and generated Bode plots to visualize system behavior.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early test flights, the engineers analyzed flight data with MATLAB. They used the analysis results to refine the aircraft dynamics model, estimate sensor errors, and improve the air data computer algorithms.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a:t>
            </a:r>
            <a:r>
              <a:rPr lang="en-US" sz="1200" kern="1200" dirty="0" err="1" smtClean="0">
                <a:solidFill>
                  <a:schemeClr val="tx1"/>
                </a:solidFill>
                <a:effectLst/>
                <a:latin typeface="+mn-lt"/>
                <a:ea typeface="+mn-ea"/>
                <a:cs typeface="+mn-cs"/>
              </a:rPr>
              <a:t>Polyspace</a:t>
            </a:r>
            <a:r>
              <a:rPr lang="en-US" sz="1200" kern="1200" dirty="0" smtClean="0">
                <a:solidFill>
                  <a:schemeClr val="tx1"/>
                </a:solidFill>
                <a:effectLst/>
                <a:latin typeface="+mn-lt"/>
                <a:ea typeface="+mn-ea"/>
                <a:cs typeface="+mn-cs"/>
              </a:rPr>
              <a:t>® code verifiers, the team analyzed the C implementation of air data algorithms and identified potential run-time errors and unsafe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Solar Impulse is using MATLAB and Simulink—and reusing modified HB-SIA models—in the development of the HB-SIB aircraft.</a:t>
            </a: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decisions made early. </a:t>
            </a:r>
            <a:r>
              <a:rPr lang="en-US" sz="1200" kern="1200" dirty="0" smtClean="0">
                <a:solidFill>
                  <a:schemeClr val="tx1"/>
                </a:solidFill>
                <a:effectLst/>
                <a:latin typeface="+mn-lt"/>
                <a:ea typeface="+mn-ea"/>
                <a:cs typeface="+mn-cs"/>
              </a:rPr>
              <a:t>“The HB-SIA has dihedral wings, with the ends angled upwards,” says Paul. “Simulations in Simulink enabled us to rapidly and precisely determine the angle that would balance flying qualities, the requirements of the structural team, and solar efficiency.”</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Vital pilot training enabled.</a:t>
            </a:r>
            <a:r>
              <a:rPr lang="en-US" sz="1200" kern="1200" dirty="0" smtClean="0">
                <a:solidFill>
                  <a:schemeClr val="tx1"/>
                </a:solidFill>
                <a:effectLst/>
                <a:latin typeface="+mn-lt"/>
                <a:ea typeface="+mn-ea"/>
                <a:cs typeface="+mn-cs"/>
              </a:rPr>
              <a:t> “When the pilot turns the yoke to execute a turn, the aircraft’s nose initially moves up to 10 degrees in the opposite direction,” says Paul. “Our simulations predicted this, but more importantly, the flight simulator that we built with Simulink enabled our pilots to learn how to manage this counterintuitive behavior, especially for the final phase of the landing.”</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a:t>
            </a:r>
            <a:r>
              <a:rPr lang="en-US" sz="1200" b="1" kern="1200" baseline="0" dirty="0" smtClean="0">
                <a:solidFill>
                  <a:schemeClr val="tx1"/>
                </a:solidFill>
                <a:effectLst/>
                <a:latin typeface="+mn-lt"/>
                <a:ea typeface="+mn-ea"/>
                <a:cs typeface="+mn-cs"/>
              </a:rPr>
              <a:t> and shared throughout development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“We reused our aircraft dynamics model for the flight simulator and the system model for flight planning,” says Paul. “Compared with low-level code, Simulink block diagrams make it easier to reuse and share designs and ideas across our team.”</a:t>
            </a:r>
          </a:p>
          <a:p>
            <a:endParaRPr lang="en-US" sz="700" b="0" i="1" dirty="0" smtClean="0">
              <a:solidFill>
                <a:srgbClr val="154F8F"/>
              </a:solidFill>
            </a:endParaRPr>
          </a:p>
          <a:p>
            <a:r>
              <a:rPr lang="en-US" sz="200" b="0" i="1" dirty="0" smtClean="0">
                <a:solidFill>
                  <a:srgbClr val="154F8F"/>
                </a:solidFill>
              </a:rPr>
              <a:t>Learn more about Solar</a:t>
            </a:r>
            <a:r>
              <a:rPr lang="en-US" sz="200" b="0" i="1" baseline="0" dirty="0" smtClean="0">
                <a:solidFill>
                  <a:srgbClr val="154F8F"/>
                </a:solidFill>
              </a:rPr>
              <a:t> Impulse</a:t>
            </a:r>
            <a:r>
              <a:rPr lang="en-US" sz="200" b="0" i="1" dirty="0" smtClean="0">
                <a:solidFill>
                  <a:srgbClr val="154F8F"/>
                </a:solidFill>
              </a:rPr>
              <a:t>: </a:t>
            </a:r>
            <a:r>
              <a:rPr lang="en-US" sz="1200" b="0" i="1" u="none" strike="noStrike" kern="1200" baseline="0" dirty="0" smtClean="0">
                <a:solidFill>
                  <a:schemeClr val="tx1"/>
                </a:solidFill>
                <a:latin typeface="+mn-lt"/>
                <a:ea typeface="+mn-ea"/>
                <a:cs typeface="+mn-cs"/>
              </a:rPr>
              <a:t>www.solarimpulse.com</a:t>
            </a:r>
            <a:endParaRPr lang="en-US" sz="200" b="0" i="1" dirty="0" smtClean="0">
              <a:solidFill>
                <a:srgbClr val="154F8F"/>
              </a:solidFill>
            </a:endParaRPr>
          </a:p>
        </p:txBody>
      </p:sp>
    </p:spTree>
    <p:extLst>
      <p:ext uri="{BB962C8B-B14F-4D97-AF65-F5344CB8AC3E}">
        <p14:creationId xmlns:p14="http://schemas.microsoft.com/office/powerpoint/2010/main" val="43875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4</a:t>
            </a:fld>
            <a:endParaRPr lang="en-US" smtClean="0">
              <a:solidFill>
                <a:prstClr val="black"/>
              </a:solidFill>
            </a:endParaRPr>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 Physical modeling, Embedded code generation</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Simulink Coder, </a:t>
            </a:r>
            <a:r>
              <a:rPr lang="en-US" sz="1200" kern="1200" dirty="0" err="1" smtClean="0">
                <a:solidFill>
                  <a:schemeClr val="tx1"/>
                </a:solidFill>
                <a:effectLst/>
                <a:latin typeface="+mn-lt"/>
                <a:ea typeface="+mn-ea"/>
                <a:cs typeface="+mn-cs"/>
              </a:rPr>
              <a:t>Stateflow</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USA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GasTOPS</a:t>
            </a:r>
            <a:r>
              <a:rPr lang="en-US" sz="1200" b="1" kern="1200" dirty="0" smtClean="0">
                <a:solidFill>
                  <a:schemeClr val="tx1"/>
                </a:solidFill>
                <a:effectLst/>
                <a:latin typeface="+mn-lt"/>
                <a:ea typeface="+mn-ea"/>
                <a:cs typeface="+mn-cs"/>
              </a:rPr>
              <a:t> Develops and Tests Propulsion Control Algorithms for the USS Makin Island</a:t>
            </a:r>
            <a:endParaRPr lang="en-US" sz="800" b="1" dirty="0" smtClean="0"/>
          </a:p>
          <a:p>
            <a:r>
              <a:rPr lang="en-US" sz="1200" kern="1200" dirty="0" smtClean="0">
                <a:solidFill>
                  <a:schemeClr val="tx1"/>
                </a:solidFill>
                <a:effectLst/>
                <a:latin typeface="+mn-lt"/>
                <a:ea typeface="+mn-ea"/>
                <a:cs typeface="+mn-cs"/>
              </a:rPr>
              <a:t>The USS Makin Island (LHD 8) is a twin-shaft amphibious assault ship in active service with the U.S. Navy. Nearly 850 feet long and with a full displacement of over 40,000 tons, the Makin Island can carry and launch dozens of helicopters and landing craft. Unlike earlier steam-powered ships of its class, the Makin Island uses a hybrid-electric propulsion system with gas turbines for high-speed travel and electric motors for efficient low-speed operation. The new propulsion configuration has two 35,000 BHP gas turbines, two 5000 BHP AC electric motors, and six diesel generators.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model the LHD 8 propulsion plant and develop its control algorithms, simulate the electrical power generation and distribution system, and create a simulator-stimulator system for real-time hardware-in-the-loop (HIL) testing of the machinery control system. This approach enabled the team to identify potential problems before sea trials began.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MATLAB and Simulink, we can rectify issues early in the design phase,” says Shaun Horning, vice president of Technical &amp; Engineering Services 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“Before the ship is built, we can analyze crash astern, crash ahead, and other maneuvers, and generate a set of expected results to compare with actual sea trial results.”.</a:t>
            </a:r>
          </a:p>
          <a:p>
            <a:endParaRPr lang="en-US" sz="800" dirty="0" smtClean="0"/>
          </a:p>
          <a:p>
            <a:r>
              <a:rPr lang="en-US" sz="800" b="1" dirty="0" smtClean="0"/>
              <a:t>The Challenge</a:t>
            </a:r>
          </a:p>
          <a:p>
            <a:r>
              <a:rPr lang="en-US" sz="1200" kern="1200" dirty="0" smtClean="0">
                <a:solidFill>
                  <a:schemeClr val="tx1"/>
                </a:solidFill>
                <a:effectLst/>
                <a:latin typeface="+mn-lt"/>
                <a:ea typeface="+mn-ea"/>
                <a:cs typeface="+mn-cs"/>
              </a:rPr>
              <a:t>The machinery control system (MCS) aboard the LHD 8 controls the propulsion system, including transitions between electric motor and gas turbine drive modes, as well as more than 20 other major ship systems. Altogether, the MCS has more than 10,000 input and output signals.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develop control algorithms for the complex, first-of-its-kind propulsion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needed an accurate model of the plant. Later,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would need to run parametric studies, model electrical power generation and distribution, generate code for HIL test setups, and create a simulation engine for an onboard training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required a flexible, </a:t>
            </a:r>
            <a:r>
              <a:rPr lang="en-US" sz="1200" kern="1200" dirty="0" err="1" smtClean="0">
                <a:solidFill>
                  <a:schemeClr val="tx1"/>
                </a:solidFill>
                <a:effectLst/>
                <a:latin typeface="+mn-lt"/>
                <a:ea typeface="+mn-ea"/>
                <a:cs typeface="+mn-cs"/>
              </a:rPr>
              <a:t>multidomain</a:t>
            </a:r>
            <a:r>
              <a:rPr lang="en-US" sz="1200" kern="1200" dirty="0" smtClean="0">
                <a:solidFill>
                  <a:schemeClr val="tx1"/>
                </a:solidFill>
                <a:effectLst/>
                <a:latin typeface="+mn-lt"/>
                <a:ea typeface="+mn-ea"/>
                <a:cs typeface="+mn-cs"/>
              </a:rPr>
              <a:t> modeling and simulation environment that supported all these activities.</a:t>
            </a:r>
            <a:r>
              <a:rPr lang="en-US" sz="1200" kern="1200" baseline="0" dirty="0" smtClean="0">
                <a:solidFill>
                  <a:schemeClr val="tx1"/>
                </a:solidFill>
                <a:effectLst/>
                <a:latin typeface="+mn-lt"/>
                <a:ea typeface="+mn-ea"/>
                <a:cs typeface="+mn-cs"/>
              </a:rPr>
              <a:t> </a:t>
            </a:r>
            <a:endParaRPr lang="en-US" sz="800" i="1" dirty="0" smtClean="0"/>
          </a:p>
          <a:p>
            <a:pPr eaLnBrk="1" hangingPunct="1"/>
            <a:endParaRPr lang="en-US" smtClean="0"/>
          </a:p>
          <a:p>
            <a:pPr lvl="2" eaLnBrk="1" hangingPunct="1"/>
            <a:r>
              <a:rPr lang="en-US" sz="1200" i="1" kern="1200" smtClean="0">
                <a:solidFill>
                  <a:schemeClr val="tx1"/>
                </a:solidFill>
                <a:effectLst/>
                <a:latin typeface="+mn-lt"/>
                <a:ea typeface="+mn-ea"/>
                <a:cs typeface="+mn-cs"/>
              </a:rPr>
              <a:t>“We mitigate risk by simulating complex marine and aircraft systems before they are built. To reduce costs, we automate simulations with MATLAB and reuse models throughout development. Understanding multidomain systems through simulations in Simulink and SimPowerSystems is invaluable to our business</a:t>
            </a:r>
            <a:r>
              <a:rPr lang="en-US" i="1" smtClean="0">
                <a:solidFill>
                  <a:srgbClr val="C31313"/>
                </a:solidFill>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i="1" smtClean="0">
                <a:solidFill>
                  <a:srgbClr val="C31313"/>
                </a:solidFill>
              </a:rPr>
              <a:t>- Shaun Horning, GasTOPS</a:t>
            </a:r>
          </a:p>
          <a:p>
            <a:pPr eaLnBrk="1" hangingPunct="1"/>
            <a:endParaRPr lang="en-US" smtClean="0">
              <a:solidFill>
                <a:srgbClr val="C31313"/>
              </a:solidFill>
            </a:endParaRPr>
          </a:p>
          <a:p>
            <a:r>
              <a:rPr lang="en-US" sz="800" b="1" smtClean="0"/>
              <a:t>The </a:t>
            </a:r>
            <a:r>
              <a:rPr lang="en-US" sz="800" b="1" dirty="0" smtClean="0"/>
              <a:t>Solution</a:t>
            </a: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accelerate LHD 8 development and analysis projects.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engineers developed a Simulink model of the propulsion system, including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for the hull, propellers, shafting, gearboxes, motors, generators, and gas turbines.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these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came from a Simulink library of parameterized components that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had developed for similar projects. Others were provided by OEMs as MATLAB or Fortran code, and integrated into the Simulink propulsion model.</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modeled the machinery control system in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using state transition diagrams to describe drive mode changeovers.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engineers conducted an extensive test program in which MATLAB scripts were used to launch Simulink and collect the results of simulated ship maneuvers under various environmental conditions. In parametric studies, sweeps of propeller efficiency, hull resistance, and other key values were conducted to assess MCS performance and robustness.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electrical plant, the team used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to model six diesel generators, eight transformers, numerous smart breakers, and the distribution system, as well as electric motors and other loads. They performed simulations to evaluate the system response to short circuits, generator failures, and various fault conditions.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combined elements of the propulsion and electric plant models with models of other machinery systems in Simulink, and used Simulink Coder™ to generate code for a real-time HIL testing setup. They streamlined this process by creating MATLAB functions that generate Simulink models based on predefined operating parameters for pumps, valves, fans, and other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Later, the team extended the MCS test model to support simulation of about 100 different system and component faults, and used Simulink Coder to generate C code for an onboard training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MCS is now in service aboard the USS Makin </a:t>
            </a:r>
            <a:r>
              <a:rPr lang="en-US" sz="1200" kern="1200" smtClean="0">
                <a:solidFill>
                  <a:schemeClr val="tx1"/>
                </a:solidFill>
                <a:effectLst/>
                <a:latin typeface="+mn-lt"/>
                <a:ea typeface="+mn-ea"/>
                <a:cs typeface="+mn-cs"/>
              </a:rPr>
              <a:t>Island.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Time-to-simulation cut by two-thirds. </a:t>
            </a:r>
            <a:r>
              <a:rPr lang="en-US" sz="1200" kern="1200" dirty="0" smtClean="0">
                <a:solidFill>
                  <a:schemeClr val="tx1"/>
                </a:solidFill>
                <a:effectLst/>
                <a:latin typeface="+mn-lt"/>
                <a:ea typeface="+mn-ea"/>
                <a:cs typeface="+mn-cs"/>
              </a:rPr>
              <a:t>“It’s not uncommon for companies to spend six months or more modeling ships and other complex systems before they get any useful simulation results,” says Horning. “Using MATLAB and Simulink with the library and scripts we have developed, we can have simulation results in two months or less, which can be a huge advantage during the design process.”</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issues identified early. </a:t>
            </a:r>
            <a:r>
              <a:rPr lang="en-US" sz="1200" kern="1200" dirty="0" smtClean="0">
                <a:solidFill>
                  <a:schemeClr val="tx1"/>
                </a:solidFill>
                <a:effectLst/>
                <a:latin typeface="+mn-lt"/>
                <a:ea typeface="+mn-ea"/>
                <a:cs typeface="+mn-cs"/>
              </a:rPr>
              <a:t>“Our simulations revealed that in the transition from turbine power to electric power, the turbines provided substantially more power than was expected during their cool down,” explains Horning. “Simulink enabled us—and our clients—to understand how the systems would perform before the ship was built.”</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 multiple times.</a:t>
            </a:r>
            <a:r>
              <a:rPr lang="en-US" sz="1200" kern="1200" dirty="0" smtClean="0">
                <a:solidFill>
                  <a:schemeClr val="tx1"/>
                </a:solidFill>
                <a:effectLst/>
                <a:latin typeface="+mn-lt"/>
                <a:ea typeface="+mn-ea"/>
                <a:cs typeface="+mn-cs"/>
              </a:rPr>
              <a:t> “Our propulsion and electrical system models were based on Simulink library elements,” says Horning. “We reused elements of those models extensively to verify the controller design, generate code for HIL tests, and create the core of the onboard training environment.”</a:t>
            </a:r>
          </a:p>
          <a:p>
            <a:endParaRPr lang="en-US" sz="700" b="0" i="1" dirty="0" smtClean="0">
              <a:solidFill>
                <a:srgbClr val="154F8F"/>
              </a:solidFill>
            </a:endParaRPr>
          </a:p>
          <a:p>
            <a:r>
              <a:rPr lang="en-US" sz="200" b="0" i="1" dirty="0" smtClean="0">
                <a:solidFill>
                  <a:srgbClr val="154F8F"/>
                </a:solidFill>
              </a:rPr>
              <a:t>Learn more about </a:t>
            </a:r>
            <a:r>
              <a:rPr lang="en-US" sz="200" b="0" i="1" dirty="0" err="1" smtClean="0">
                <a:solidFill>
                  <a:srgbClr val="154F8F"/>
                </a:solidFill>
              </a:rPr>
              <a:t>GasTOPS</a:t>
            </a:r>
            <a:r>
              <a:rPr lang="en-US" sz="200" b="0" i="1" smtClean="0">
                <a:solidFill>
                  <a:srgbClr val="154F8F"/>
                </a:solidFill>
              </a:rPr>
              <a:t>: </a:t>
            </a:r>
            <a:r>
              <a:rPr lang="en-US" sz="1200" b="0" i="1" u="none" strike="noStrike" kern="1200" baseline="0" smtClean="0">
                <a:solidFill>
                  <a:schemeClr val="tx1"/>
                </a:solidFill>
                <a:latin typeface="+mn-lt"/>
                <a:ea typeface="+mn-ea"/>
                <a:cs typeface="+mn-cs"/>
              </a:rPr>
              <a:t>www.gastops.com </a:t>
            </a:r>
            <a:endParaRPr lang="en-US" sz="200" b="0" i="1" dirty="0" smtClean="0">
              <a:solidFill>
                <a:srgbClr val="154F8F"/>
              </a:solidFill>
            </a:endParaRPr>
          </a:p>
        </p:txBody>
      </p:sp>
    </p:spTree>
    <p:extLst>
      <p:ext uri="{BB962C8B-B14F-4D97-AF65-F5344CB8AC3E}">
        <p14:creationId xmlns:p14="http://schemas.microsoft.com/office/powerpoint/2010/main" val="69885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pPr/>
              <a:t>5</a:t>
            </a:fld>
            <a:endParaRPr lang="en-US" dirty="0" smtClean="0"/>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mn-lt"/>
                <a:ea typeface="+mn-ea"/>
                <a:cs typeface="+mn-cs"/>
              </a:rPr>
              <a:t>Control systems, Embedded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a:t>
            </a:r>
            <a:endParaRPr lang="en-US" dirty="0" smtClean="0">
              <a:latin typeface="Verdana" pitchFamily="34" charset="0"/>
              <a:ea typeface="Verdana" pitchFamily="34" charset="0"/>
              <a:cs typeface="Verdana" pitchFamily="34" charset="0"/>
            </a:endParaRPr>
          </a:p>
          <a:p>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Control System Toolbox, Embedded Coder</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Country:</a:t>
            </a:r>
            <a:r>
              <a:rPr lang="en-US" b="0" baseline="0" dirty="0" smtClean="0">
                <a:latin typeface="Verdana" pitchFamily="34" charset="0"/>
              </a:rPr>
              <a:t> United States</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NASA Interns Develop Guidance, Navigation, and Control Software for </a:t>
            </a:r>
            <a:r>
              <a:rPr lang="en-US" sz="1200" b="1" kern="1200" dirty="0" err="1" smtClean="0">
                <a:solidFill>
                  <a:schemeClr val="tx1"/>
                </a:solidFill>
                <a:effectLst/>
                <a:latin typeface="+mn-lt"/>
                <a:ea typeface="+mn-ea"/>
                <a:cs typeface="+mn-cs"/>
              </a:rPr>
              <a:t>Quadcopter</a:t>
            </a:r>
            <a:r>
              <a:rPr lang="en-US" sz="1200" b="1" kern="1200" dirty="0" smtClean="0">
                <a:solidFill>
                  <a:schemeClr val="tx1"/>
                </a:solidFill>
                <a:effectLst/>
                <a:latin typeface="+mn-lt"/>
                <a:ea typeface="+mn-ea"/>
                <a:cs typeface="+mn-cs"/>
              </a:rPr>
              <a:t> with Model-Based Design</a:t>
            </a:r>
          </a:p>
          <a:p>
            <a:r>
              <a:rPr lang="en-US" sz="1200" kern="1200" dirty="0" smtClean="0">
                <a:solidFill>
                  <a:schemeClr val="tx1"/>
                </a:solidFill>
                <a:effectLst/>
                <a:latin typeface="+mn-lt"/>
                <a:ea typeface="+mn-ea"/>
                <a:cs typeface="+mn-cs"/>
              </a:rPr>
              <a:t>Internship programs at NASA provide engineering students with opportunities to work on engaging aerospace projects and introduce them to the tools and processes used by practicing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NASA’s Marshall Space Flight Center (MSFC) meets these objectives with a program in which interns and junior engineers use Model-Based Design with MATLAB® and Simulink® to develop guidance, navigation, and control (GNC) software for small </a:t>
            </a:r>
            <a:r>
              <a:rPr lang="en-US" sz="1200" kern="1200" dirty="0" err="1" smtClean="0">
                <a:solidFill>
                  <a:schemeClr val="tx1"/>
                </a:solidFill>
                <a:effectLst/>
                <a:latin typeface="+mn-lt"/>
                <a:ea typeface="+mn-ea"/>
                <a:cs typeface="+mn-cs"/>
              </a:rPr>
              <a:t>multirotor</a:t>
            </a:r>
            <a:r>
              <a:rPr lang="en-US" sz="1200" kern="1200" dirty="0" smtClean="0">
                <a:solidFill>
                  <a:schemeClr val="tx1"/>
                </a:solidFill>
                <a:effectLst/>
                <a:latin typeface="+mn-lt"/>
                <a:ea typeface="+mn-ea"/>
                <a:cs typeface="+mn-cs"/>
              </a:rPr>
              <a:t> aircraft.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Model-Based Design, young engineers can build hardware, write flight software, and conduct flight tests to validate their models and control design in a 10-week program. They use the same tools the NASA MSFC team used to develop the GNC algorithms for the Mighty Eagle robotic lander and other systems.</a:t>
            </a:r>
            <a:r>
              <a:rPr lang="en-US" sz="1200" b="0" i="0" u="none" strike="noStrike"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endParaRPr lang="en-US" sz="1200" b="0" i="0" u="none" strike="noStrike" kern="1200" baseline="0" dirty="0" smtClean="0">
              <a:solidFill>
                <a:schemeClr val="tx1"/>
              </a:solidFill>
              <a:latin typeface="+mn-lt"/>
              <a:ea typeface="+mn-ea"/>
              <a:cs typeface="+mn-cs"/>
            </a:endParaRPr>
          </a:p>
          <a:p>
            <a:r>
              <a:rPr lang="en-US" sz="1200" kern="120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NASA MSFC team sought a realistic yet economical way to give their interns opportunities to work directly with flight software and hardware. They selected a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vehicle and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2.5 hardware for the program, but this approach brought several challenges.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they needed to provide undergraduate engineers, many of whom had little control design or programming experience, with easy-to-learn tools that they could use to rapidly develop GNC algorithms. Second, to avoid damaging the aircraft, they needed a simulation environment that would enable the interns to verify their algorithms before flight testing. Lastly, they needed an easy way for the interns to deploy algorithms 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and interact with the accelerometers, gyroscopes, and other sensors on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board. </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pPr lvl="2"/>
            <a:r>
              <a:rPr lang="en-US" sz="800" i="1" smtClean="0"/>
              <a:t>Model-Based Design makes both working engineers and interns at NASA MSFC more productive. The students have more fun because they can run the GNC algorithms they create in Simulink on a real processor and quickly get things done.</a:t>
            </a:r>
          </a:p>
          <a:p>
            <a:endParaRPr lang="en-US" sz="800" dirty="0" smtClean="0"/>
          </a:p>
          <a:p>
            <a:r>
              <a:rPr lang="en-US" sz="800" b="1" dirty="0" smtClean="0"/>
              <a:t>Solution</a:t>
            </a:r>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The NASA MSFC team selected Model-Based Design with MATLAB and Simulink for their engineering internship program.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Interns learn modeling, simulation, and control design in Simulink by viewing the Simulink tutorials on mathworks.com and attending training sessions conducted by NASA engineers.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assembling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from a kit, they build a six-degree-of-freedom model of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in Simulink, using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model the equations of motion.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Working in Simulink, they create a controller model to provide stability augmentation for the </a:t>
            </a:r>
            <a:r>
              <a:rPr lang="en-US" sz="1200" kern="1200" dirty="0" err="1" smtClean="0">
                <a:solidFill>
                  <a:schemeClr val="tx1"/>
                </a:solidFill>
                <a:effectLst/>
                <a:latin typeface="+mn-lt"/>
                <a:ea typeface="+mn-ea"/>
                <a:cs typeface="+mn-cs"/>
              </a:rPr>
              <a:t>quadcopter</a:t>
            </a:r>
            <a:r>
              <a:rPr lang="en-US" sz="1200" kern="1200" dirty="0" smtClean="0">
                <a:solidFill>
                  <a:schemeClr val="tx1"/>
                </a:solidFill>
                <a:effectLst/>
                <a:latin typeface="+mn-lt"/>
                <a:ea typeface="+mn-ea"/>
                <a:cs typeface="+mn-cs"/>
              </a:rPr>
              <a:t>. To access input from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sensors, including accelerometers, gyros, and the magnetometer, they add blocks from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to their controller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acquire a linear model from Simulink, analyze the gain and phase margin with the SISO Design Tool from Control System Toolbox™, and then run simulations to verify the control system performance. Using a block from Aerospace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they connect the model to </a:t>
            </a:r>
            <a:r>
              <a:rPr lang="en-US" sz="1200" kern="1200" dirty="0" err="1" smtClean="0">
                <a:solidFill>
                  <a:schemeClr val="tx1"/>
                </a:solidFill>
                <a:effectLst/>
                <a:latin typeface="+mn-lt"/>
                <a:ea typeface="+mn-ea"/>
                <a:cs typeface="+mn-cs"/>
              </a:rPr>
              <a:t>FlightGear</a:t>
            </a:r>
            <a:r>
              <a:rPr lang="en-US" sz="1200" kern="1200" dirty="0" smtClean="0">
                <a:solidFill>
                  <a:schemeClr val="tx1"/>
                </a:solidFill>
                <a:effectLst/>
                <a:latin typeface="+mn-lt"/>
                <a:ea typeface="+mn-ea"/>
                <a:cs typeface="+mn-cs"/>
              </a:rPr>
              <a:t> flight simulation software to visualize simulation results, and then refine their design based on those results.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Using the Run on Target Hardware feature of Simulink, the interns load their controller model directly onto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for flight testing.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a:t>
            </a:r>
            <a:r>
              <a:rPr lang="en-US" sz="1200" kern="1200" dirty="0" err="1" smtClean="0">
                <a:solidFill>
                  <a:schemeClr val="tx1"/>
                </a:solidFill>
                <a:effectLst/>
                <a:latin typeface="+mn-lt"/>
                <a:ea typeface="+mn-ea"/>
                <a:cs typeface="+mn-cs"/>
              </a:rPr>
              <a:t>postprocess</a:t>
            </a:r>
            <a:r>
              <a:rPr lang="en-US" sz="1200" kern="1200" dirty="0" smtClean="0">
                <a:solidFill>
                  <a:schemeClr val="tx1"/>
                </a:solidFill>
                <a:effectLst/>
                <a:latin typeface="+mn-lt"/>
                <a:ea typeface="+mn-ea"/>
                <a:cs typeface="+mn-cs"/>
              </a:rPr>
              <a:t> recorded flight data in MATLAB and use the results to fine-tune their control algorithms and plant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NASA MSFC engineers are currently revising their internship program. The new version will use a </a:t>
            </a:r>
            <a:r>
              <a:rPr lang="en-US" sz="1200" kern="1200" dirty="0" err="1" smtClean="0">
                <a:solidFill>
                  <a:schemeClr val="tx1"/>
                </a:solidFill>
                <a:effectLst/>
                <a:latin typeface="+mn-lt"/>
                <a:ea typeface="+mn-ea"/>
                <a:cs typeface="+mn-cs"/>
              </a:rPr>
              <a:t>hexacopter</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Mega hardware will be replaced with the more powerful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processor, which will enable interns to incorporate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filtering, implement sliding mode controls, and handle engine out conditions. They will generate C code for the </a:t>
            </a:r>
            <a:r>
              <a:rPr lang="en-US" sz="1200" kern="1200" dirty="0" err="1" smtClean="0">
                <a:solidFill>
                  <a:schemeClr val="tx1"/>
                </a:solidFill>
                <a:effectLst/>
                <a:latin typeface="+mn-lt"/>
                <a:ea typeface="+mn-ea"/>
                <a:cs typeface="+mn-cs"/>
              </a:rPr>
              <a:t>Pixhawk</a:t>
            </a:r>
            <a:r>
              <a:rPr lang="en-US" sz="1200" kern="1200" dirty="0" smtClean="0">
                <a:solidFill>
                  <a:schemeClr val="tx1"/>
                </a:solidFill>
                <a:effectLst/>
                <a:latin typeface="+mn-lt"/>
                <a:ea typeface="+mn-ea"/>
                <a:cs typeface="+mn-cs"/>
              </a:rPr>
              <a:t> target from their Simulink models using Embedded Coder®.</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GNC algorithms developed and implemented in 10 weeks.</a:t>
            </a:r>
            <a:r>
              <a:rPr lang="en-US" sz="1200" kern="1200" dirty="0" smtClean="0">
                <a:solidFill>
                  <a:schemeClr val="tx1"/>
                </a:solidFill>
                <a:effectLst/>
                <a:latin typeface="+mn-lt"/>
                <a:ea typeface="+mn-ea"/>
                <a:cs typeface="+mn-cs"/>
              </a:rPr>
              <a:t> For working aerospace engineers, it can be a daunting task to develop a high-level control algorithm, write it in C, and integrate it with other code needed to fly the aircraft. With Model-Based Design, NASA interns develop their control algorithms and have them flying in 10 weeks</a:t>
            </a:r>
            <a:r>
              <a:rPr lang="en-US" sz="1200" b="0" i="0" u="none" strike="noStrike" kern="1200" baseline="0" dirty="0" smtClean="0">
                <a:solidFill>
                  <a:schemeClr val="tx1"/>
                </a:solidFill>
                <a:latin typeface="+mn-lt"/>
                <a:ea typeface="+mn-ea"/>
                <a:cs typeface="+mn-cs"/>
              </a:rPr>
              <a:t>.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Hardware integration streamlined.</a:t>
            </a:r>
            <a:r>
              <a:rPr lang="en-US" sz="1200" kern="1200" dirty="0" smtClean="0">
                <a:solidFill>
                  <a:schemeClr val="tx1"/>
                </a:solidFill>
                <a:effectLst/>
                <a:latin typeface="+mn-lt"/>
                <a:ea typeface="+mn-ea"/>
                <a:cs typeface="+mn-cs"/>
              </a:rPr>
              <a:t> With a single click, the interns deployed their Simulink model to the Arduino and were ready to test their algorithms in flight. Using the APM2 Simulink </a:t>
            </a:r>
            <a:r>
              <a:rPr lang="en-US" sz="1200" kern="1200" dirty="0" err="1" smtClean="0">
                <a:solidFill>
                  <a:schemeClr val="tx1"/>
                </a:solidFill>
                <a:effectLst/>
                <a:latin typeface="+mn-lt"/>
                <a:ea typeface="+mn-ea"/>
                <a:cs typeface="+mn-cs"/>
              </a:rPr>
              <a:t>Blockset</a:t>
            </a:r>
            <a:r>
              <a:rPr lang="en-US" sz="1200" kern="1200" dirty="0" smtClean="0">
                <a:solidFill>
                  <a:schemeClr val="tx1"/>
                </a:solidFill>
                <a:effectLst/>
                <a:latin typeface="+mn-lt"/>
                <a:ea typeface="+mn-ea"/>
                <a:cs typeface="+mn-cs"/>
              </a:rPr>
              <a:t> simplified communication with </a:t>
            </a:r>
            <a:r>
              <a:rPr lang="en-US" sz="1200" kern="1200" dirty="0" err="1" smtClean="0">
                <a:solidFill>
                  <a:schemeClr val="tx1"/>
                </a:solidFill>
                <a:effectLst/>
                <a:latin typeface="+mn-lt"/>
                <a:ea typeface="+mn-ea"/>
                <a:cs typeface="+mn-cs"/>
              </a:rPr>
              <a:t>ArduPilot</a:t>
            </a:r>
            <a:r>
              <a:rPr lang="en-US" sz="1200" kern="1200" dirty="0" smtClean="0">
                <a:solidFill>
                  <a:schemeClr val="tx1"/>
                </a:solidFill>
                <a:effectLst/>
                <a:latin typeface="+mn-lt"/>
                <a:ea typeface="+mn-ea"/>
                <a:cs typeface="+mn-cs"/>
              </a:rPr>
              <a:t> hardware.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Practical engineering experience acquired.</a:t>
            </a:r>
            <a:r>
              <a:rPr lang="en-US" sz="1200" kern="1200" dirty="0" smtClean="0">
                <a:solidFill>
                  <a:schemeClr val="tx1"/>
                </a:solidFill>
                <a:effectLst/>
                <a:latin typeface="+mn-lt"/>
                <a:ea typeface="+mn-ea"/>
                <a:cs typeface="+mn-cs"/>
              </a:rPr>
              <a:t> One of the interns used the knowledge he gained at NASA to design an advanced </a:t>
            </a:r>
            <a:r>
              <a:rPr lang="en-US" sz="1200" kern="1200" dirty="0" err="1" smtClean="0">
                <a:solidFill>
                  <a:schemeClr val="tx1"/>
                </a:solidFill>
                <a:effectLst/>
                <a:latin typeface="+mn-lt"/>
                <a:ea typeface="+mn-ea"/>
                <a:cs typeface="+mn-cs"/>
              </a:rPr>
              <a:t>Kalman</a:t>
            </a:r>
            <a:r>
              <a:rPr lang="en-US" sz="1200" kern="1200" dirty="0" smtClean="0">
                <a:solidFill>
                  <a:schemeClr val="tx1"/>
                </a:solidFill>
                <a:effectLst/>
                <a:latin typeface="+mn-lt"/>
                <a:ea typeface="+mn-ea"/>
                <a:cs typeface="+mn-cs"/>
              </a:rPr>
              <a:t> filter for flight control on his fourth-year engineering design project. Another was offered a job simulating </a:t>
            </a:r>
            <a:r>
              <a:rPr lang="en-US" sz="1200" kern="1200" dirty="0" err="1" smtClean="0">
                <a:solidFill>
                  <a:schemeClr val="tx1"/>
                </a:solidFill>
                <a:effectLst/>
                <a:latin typeface="+mn-lt"/>
                <a:ea typeface="+mn-ea"/>
                <a:cs typeface="+mn-cs"/>
              </a:rPr>
              <a:t>quadcopters</a:t>
            </a:r>
            <a:r>
              <a:rPr lang="en-US" sz="1200" kern="1200" dirty="0" smtClean="0">
                <a:solidFill>
                  <a:schemeClr val="tx1"/>
                </a:solidFill>
                <a:effectLst/>
                <a:latin typeface="+mn-lt"/>
                <a:ea typeface="+mn-ea"/>
                <a:cs typeface="+mn-cs"/>
              </a:rPr>
              <a:t>, in part because of his Model-Based Design experience</a:t>
            </a:r>
            <a:r>
              <a:rPr lang="en-US" sz="1200" b="0" i="0" u="none" strike="noStrike" kern="1200" baseline="0" dirty="0" smtClean="0">
                <a:solidFill>
                  <a:schemeClr val="tx1"/>
                </a:solidFill>
                <a:latin typeface="+mn-lt"/>
                <a:ea typeface="+mn-ea"/>
                <a:cs typeface="+mn-cs"/>
              </a:rPr>
              <a:t>.</a:t>
            </a:r>
            <a:endParaRPr lang="en-US" sz="1200" kern="1200" dirty="0" smtClean="0">
              <a:solidFill>
                <a:schemeClr val="tx1"/>
              </a:solidFill>
              <a:effectLst/>
              <a:latin typeface="+mn-lt"/>
              <a:ea typeface="+mn-ea"/>
              <a:cs typeface="+mn-cs"/>
            </a:endParaRPr>
          </a:p>
          <a:p>
            <a:endParaRPr lang="en-US" sz="700" b="0" i="1" dirty="0" smtClean="0">
              <a:solidFill>
                <a:srgbClr val="154F8F"/>
              </a:solidFill>
            </a:endParaRPr>
          </a:p>
          <a:p>
            <a:r>
              <a:rPr lang="en-US" sz="200" b="0" i="1" dirty="0" smtClean="0">
                <a:solidFill>
                  <a:srgbClr val="154F8F"/>
                </a:solidFill>
              </a:rPr>
              <a:t>Learn more about </a:t>
            </a:r>
            <a:r>
              <a:rPr lang="en-US" sz="1200" i="1" kern="1200" dirty="0" smtClean="0">
                <a:solidFill>
                  <a:schemeClr val="tx1"/>
                </a:solidFill>
                <a:effectLst/>
                <a:latin typeface="+mn-lt"/>
                <a:ea typeface="+mn-ea"/>
                <a:cs typeface="+mn-cs"/>
              </a:rPr>
              <a:t>NASA Marshall Space Flight Center</a:t>
            </a:r>
            <a:r>
              <a:rPr lang="en-US" sz="1200" b="0" i="1" u="none" strike="noStrike" kern="1200" baseline="0" dirty="0" smtClean="0">
                <a:solidFill>
                  <a:schemeClr val="tx1"/>
                </a:solidFill>
                <a:latin typeface="+mn-lt"/>
                <a:ea typeface="+mn-ea"/>
                <a:cs typeface="+mn-cs"/>
              </a:rPr>
              <a:t>: http://www.nasa.gov/centers/marshall/home/</a:t>
            </a:r>
          </a:p>
        </p:txBody>
      </p:sp>
    </p:spTree>
    <p:extLst>
      <p:ext uri="{BB962C8B-B14F-4D97-AF65-F5344CB8AC3E}">
        <p14:creationId xmlns:p14="http://schemas.microsoft.com/office/powerpoint/2010/main" val="22874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smtClean="0"/>
              <a:t>So why do we need to find errors early, why did</a:t>
            </a:r>
            <a:r>
              <a:rPr lang="en-US" baseline="0" dirty="0" smtClean="0"/>
              <a:t> people list it as an important challenge?</a:t>
            </a:r>
          </a:p>
          <a:p>
            <a:pPr defTabSz="931706">
              <a:defRPr/>
            </a:pPr>
            <a:endParaRPr lang="en-US" dirty="0" smtClean="0"/>
          </a:p>
          <a:p>
            <a:pPr defTabSz="931706">
              <a:defRPr/>
            </a:pPr>
            <a:r>
              <a:rPr lang="en-US" dirty="0" smtClean="0"/>
              <a:t>Here</a:t>
            </a:r>
            <a:r>
              <a:rPr lang="en-US" baseline="0" dirty="0" smtClean="0"/>
              <a:t> is a study by NASA, that answers these questions. The x-axis shows the phase where the error is found and fixed, and the y-axis shows the relative cost to fix the error. </a:t>
            </a:r>
          </a:p>
          <a:p>
            <a:pPr defTabSz="931706">
              <a:defRPr/>
            </a:pPr>
            <a:r>
              <a:rPr lang="en-US" baseline="0" dirty="0" smtClean="0"/>
              <a:t>Bar color corresponds to the project phase where the error was introduced.</a:t>
            </a:r>
          </a:p>
          <a:p>
            <a:pPr defTabSz="931706">
              <a:defRPr/>
            </a:pPr>
            <a:r>
              <a:rPr lang="en-US" baseline="0" dirty="0" smtClean="0"/>
              <a:t>[Advance] </a:t>
            </a:r>
          </a:p>
          <a:p>
            <a:pPr defTabSz="931706">
              <a:defRPr/>
            </a:pPr>
            <a:r>
              <a:rPr lang="en-US" baseline="0" dirty="0" smtClean="0"/>
              <a:t>For example the most expensive type of error to fix is an error in the requirements that is only found during testing. </a:t>
            </a:r>
          </a:p>
          <a:p>
            <a:pPr defTabSz="931706">
              <a:defRPr/>
            </a:pPr>
            <a:r>
              <a:rPr lang="en-US" baseline="0" dirty="0" smtClean="0"/>
              <a:t>It is very expensive because you will need to go through the whole development process to fix it – not only expensive, but also time-consuming.</a:t>
            </a:r>
          </a:p>
          <a:p>
            <a:pPr defTabSz="931706">
              <a:defRPr/>
            </a:pPr>
            <a:endParaRPr lang="en-US" baseline="0" dirty="0" smtClean="0"/>
          </a:p>
          <a:p>
            <a:pPr defTabSz="931706">
              <a:defRPr/>
            </a:pPr>
            <a:r>
              <a:rPr lang="en-US" baseline="0" dirty="0" smtClean="0"/>
              <a:t>So, finding errors early means we can develop our products cheaper and quicker, and that is why it is so important.</a:t>
            </a:r>
          </a:p>
          <a:p>
            <a:pPr defTabSz="931706">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15896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7591" indent="-177591" defTabSz="931706" eaLnBrk="0" hangingPunct="0">
              <a:lnSpc>
                <a:spcPct val="80000"/>
              </a:lnSpc>
              <a:defRPr/>
            </a:pPr>
            <a:r>
              <a:rPr lang="en-US" altLang="ja-JP" sz="500" dirty="0"/>
              <a:t>Let’s look at a simplified representation of a traditional development to understand why it is difficult to find errors early in designing multi-domain systems. </a:t>
            </a:r>
          </a:p>
          <a:p>
            <a:pPr marL="174695" indent="-174695">
              <a:lnSpc>
                <a:spcPct val="80000"/>
              </a:lnSpc>
            </a:pPr>
            <a:endParaRPr lang="en-US" altLang="ja-JP" sz="600" b="1" dirty="0"/>
          </a:p>
          <a:p>
            <a:pPr marL="174695" indent="-174695">
              <a:lnSpc>
                <a:spcPct val="80000"/>
              </a:lnSpc>
            </a:pPr>
            <a:r>
              <a:rPr lang="en-US" altLang="ja-JP" sz="600" b="1" dirty="0"/>
              <a:t>[ Short Version ]</a:t>
            </a:r>
          </a:p>
          <a:p>
            <a:pPr marL="174695" indent="-174695">
              <a:lnSpc>
                <a:spcPct val="80000"/>
              </a:lnSpc>
            </a:pPr>
            <a:r>
              <a:rPr lang="en-US" altLang="ja-JP" sz="600" dirty="0"/>
              <a:t>[Advance]</a:t>
            </a:r>
          </a:p>
          <a:p>
            <a:pPr marL="174695" indent="-174695">
              <a:lnSpc>
                <a:spcPct val="80000"/>
              </a:lnSpc>
            </a:pPr>
            <a:r>
              <a:rPr lang="en-US" sz="500" dirty="0"/>
              <a:t>The complexity in systems is dictating more complex requirements. These more complex requirements are difficult to analyze and to manage as they change.</a:t>
            </a:r>
            <a:endParaRPr lang="en-US" altLang="ja-JP" sz="600" dirty="0"/>
          </a:p>
          <a:p>
            <a:pPr marL="177591" indent="-177591" defTabSz="931706" eaLnBrk="0" hangingPunct="0">
              <a:lnSpc>
                <a:spcPct val="80000"/>
              </a:lnSpc>
              <a:defRPr/>
            </a:pPr>
            <a:r>
              <a:rPr lang="en-US" sz="600" dirty="0"/>
              <a:t>[Advance]</a:t>
            </a:r>
          </a:p>
          <a:p>
            <a:pPr marL="177591" indent="-177591" defTabSz="931706" eaLnBrk="0" hangingPunct="0">
              <a:lnSpc>
                <a:spcPct val="80000"/>
              </a:lnSpc>
              <a:defRPr/>
            </a:pPr>
            <a:r>
              <a:rPr lang="en-US" sz="500" dirty="0"/>
              <a:t>Complexity of specifications makes them easy to misinterpret. It is also difficult to trace specs to the design.</a:t>
            </a:r>
          </a:p>
          <a:p>
            <a:pPr marL="177591" indent="-177591" defTabSz="931706" eaLnBrk="0" hangingPunct="0">
              <a:lnSpc>
                <a:spcPct val="80000"/>
              </a:lnSpc>
              <a:defRPr/>
            </a:pPr>
            <a:r>
              <a:rPr lang="en-US" sz="600" dirty="0"/>
              <a:t>[Advance]</a:t>
            </a:r>
          </a:p>
          <a:p>
            <a:pPr marL="177591" indent="-177591">
              <a:lnSpc>
                <a:spcPct val="80000"/>
              </a:lnSpc>
            </a:pPr>
            <a:r>
              <a:rPr lang="en-US" sz="500" dirty="0"/>
              <a:t>The controller algorithms are manually tuned on a prototype or on the actual system. Prototypes often are not easily available or let you test only part of the overall system.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700" dirty="0"/>
              <a:t>Coding is done manually, often resulting in errors when design is not interpreted correctly.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600" dirty="0"/>
              <a:t>And the integration and test phase is where the problems show up, since that is the first time systems are integrated. The result is that errors are found late and are expensive to fix.</a:t>
            </a:r>
          </a:p>
          <a:p>
            <a:pPr defTabSz="916493" fontAlgn="base">
              <a:spcBef>
                <a:spcPct val="30000"/>
              </a:spcBef>
              <a:spcAft>
                <a:spcPct val="0"/>
              </a:spcAft>
            </a:pPr>
            <a:r>
              <a:rPr lang="en-US" sz="600" dirty="0"/>
              <a:t>[Advance]</a:t>
            </a:r>
            <a:endParaRPr lang="en-US" sz="700" dirty="0"/>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marL="177591" indent="-177591">
              <a:lnSpc>
                <a:spcPct val="80000"/>
              </a:lnSpc>
            </a:pPr>
            <a:r>
              <a:rPr lang="en-US" sz="600" dirty="0"/>
              <a:t>If different groups are working on different parts of the projects, there is also a communication problem between them.</a:t>
            </a:r>
          </a:p>
          <a:p>
            <a:pPr defTabSz="916493" fontAlgn="base">
              <a:spcBef>
                <a:spcPct val="30000"/>
              </a:spcBef>
              <a:spcAft>
                <a:spcPct val="0"/>
              </a:spcAft>
            </a:pPr>
            <a:r>
              <a:rPr lang="en-US" sz="800" dirty="0"/>
              <a:t>[Advance]</a:t>
            </a:r>
          </a:p>
          <a:p>
            <a:r>
              <a:rPr lang="en-US" sz="8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800" dirty="0">
                <a:latin typeface="Times" pitchFamily="18" charset="0"/>
              </a:rPr>
              <a:t>Model-Based Design is a Computer Aided Engineering (CAE) solution for MATHEMATICALLY describing how the equipment will work. </a:t>
            </a:r>
          </a:p>
          <a:p>
            <a:pPr marL="177591" indent="-177591">
              <a:lnSpc>
                <a:spcPct val="80000"/>
              </a:lnSpc>
            </a:pPr>
            <a:r>
              <a:rPr lang="en-US" sz="500" dirty="0"/>
              <a:t>[Advance]</a:t>
            </a:r>
          </a:p>
          <a:p>
            <a:pPr marL="174695" indent="-174695">
              <a:lnSpc>
                <a:spcPct val="80000"/>
              </a:lnSpc>
            </a:pPr>
            <a:endParaRPr lang="en-US" sz="600" dirty="0"/>
          </a:p>
          <a:p>
            <a:pPr marL="174695" indent="-174695">
              <a:lnSpc>
                <a:spcPct val="80000"/>
              </a:lnSpc>
            </a:pPr>
            <a:r>
              <a:rPr lang="en-US" sz="600" b="1" dirty="0"/>
              <a:t>[Long Version]</a:t>
            </a:r>
          </a:p>
          <a:p>
            <a:pPr marL="174695" indent="-174695">
              <a:lnSpc>
                <a:spcPct val="80000"/>
              </a:lnSpc>
            </a:pPr>
            <a:r>
              <a:rPr lang="en-US" sz="600" dirty="0"/>
              <a:t>Generally, a typical process for a project to design an embedded control system involves iterative cycles of these phases:</a:t>
            </a:r>
          </a:p>
          <a:p>
            <a:pPr lvl="1" indent="-174695">
              <a:lnSpc>
                <a:spcPct val="80000"/>
              </a:lnSpc>
              <a:buFontTx/>
              <a:buChar char="•"/>
            </a:pPr>
            <a:r>
              <a:rPr lang="en-US" sz="600" dirty="0"/>
              <a:t>Specification development</a:t>
            </a:r>
          </a:p>
          <a:p>
            <a:pPr lvl="1" indent="-174695">
              <a:lnSpc>
                <a:spcPct val="80000"/>
              </a:lnSpc>
              <a:buFontTx/>
              <a:buChar char="•"/>
            </a:pPr>
            <a:r>
              <a:rPr lang="en-US" sz="600" dirty="0"/>
              <a:t>Design and Implementation</a:t>
            </a:r>
          </a:p>
          <a:p>
            <a:pPr lvl="1" indent="-174695">
              <a:lnSpc>
                <a:spcPct val="80000"/>
              </a:lnSpc>
              <a:buFontTx/>
              <a:buChar char="•"/>
            </a:pPr>
            <a:r>
              <a:rPr lang="en-US" sz="600" dirty="0"/>
              <a:t>Integrate and Test</a:t>
            </a:r>
          </a:p>
          <a:p>
            <a:pPr marL="174695" indent="-174695">
              <a:lnSpc>
                <a:spcPct val="80000"/>
              </a:lnSpc>
            </a:pPr>
            <a:r>
              <a:rPr lang="en-US" sz="600" dirty="0"/>
              <a:t>[Advance]</a:t>
            </a:r>
          </a:p>
          <a:p>
            <a:pPr marL="174695" indent="-174695">
              <a:lnSpc>
                <a:spcPct val="80000"/>
              </a:lnSpc>
            </a:pPr>
            <a:r>
              <a:rPr lang="en-US" sz="600" dirty="0"/>
              <a:t>This design approach starts with requirements and specifications which are typically text documents.  With any document, interpretation is subjective to the reader, so misinterpretation of the design intent is common.  In addition, engineers involved might not realize that the document is missing crucial information until the project reaches a later stage when hardware becomes available.</a:t>
            </a:r>
          </a:p>
          <a:p>
            <a:pPr marL="174695" indent="-174695">
              <a:lnSpc>
                <a:spcPct val="80000"/>
              </a:lnSpc>
            </a:pPr>
            <a:r>
              <a:rPr lang="en-US" sz="600" dirty="0"/>
              <a:t>[Advance]</a:t>
            </a:r>
          </a:p>
          <a:p>
            <a:pPr marL="174695" indent="-174695">
              <a:lnSpc>
                <a:spcPct val="80000"/>
              </a:lnSpc>
            </a:pPr>
            <a:r>
              <a:rPr lang="en-US" sz="600" dirty="0"/>
              <a:t>In the design and implementation stage, components for each subsystem (for example: mechanical electrical, controls, embedded software) are designed in different tools that do not necessarily facilitate system level analysis of how the different components will interact with each other, and how the product will work in the operating environment.</a:t>
            </a:r>
          </a:p>
          <a:p>
            <a:pPr marL="174695" indent="-174695">
              <a:lnSpc>
                <a:spcPct val="80000"/>
              </a:lnSpc>
            </a:pPr>
            <a:r>
              <a:rPr lang="en-US" sz="600" dirty="0"/>
              <a:t>[Advance]</a:t>
            </a:r>
          </a:p>
          <a:p>
            <a:pPr marL="174695" indent="-174695" defTabSz="931706">
              <a:lnSpc>
                <a:spcPct val="80000"/>
              </a:lnSpc>
              <a:defRPr/>
            </a:pPr>
            <a:r>
              <a:rPr lang="en-US" sz="600" dirty="0"/>
              <a:t>Testing occurs only when each component has been implemented and then integrated into a prototype. Prototypes are expensive and time-consuming to create – you can only make a limited number of prototypes and most likely you will take the path that ensures early success; typically a modest variation of previous products.  To be clear, physical prototyping is ALWAYS required, however, physical prototyping limits the number of potential designs you will consider.  You may pass over the truly innovative approach because of the perceived risk.  With a physical prototype, you attempt to meet all of your design specification requirements, but you will not know until you begin testing it.</a:t>
            </a:r>
          </a:p>
          <a:p>
            <a:pPr marL="174695" indent="-174695" defTabSz="931706" fontAlgn="base">
              <a:lnSpc>
                <a:spcPct val="80000"/>
              </a:lnSpc>
              <a:spcBef>
                <a:spcPct val="30000"/>
              </a:spcBef>
              <a:spcAft>
                <a:spcPct val="0"/>
              </a:spcAft>
              <a:defRPr/>
            </a:pPr>
            <a:r>
              <a:rPr lang="en-US" sz="600" dirty="0"/>
              <a:t>[Advance]</a:t>
            </a:r>
          </a:p>
          <a:p>
            <a:pPr marL="174695" indent="-174695">
              <a:lnSpc>
                <a:spcPct val="80000"/>
              </a:lnSpc>
            </a:pPr>
            <a:r>
              <a:rPr lang="en-US" sz="600" dirty="0"/>
              <a:t>So integrating and testing the design only with prototypes means both integration errors and some component errors are only found at this late stage of the development process.  Then the time-consuming and costly activity of  isolating the source of the error and then fixing it needs to occur.  In the worst case you discover the requirements were wrong when the product is already deployed in the field.  In this case you need to go through the whole design process, costing you not only time, money but your reputation with your best customers. </a:t>
            </a:r>
          </a:p>
          <a:p>
            <a:pPr marL="177591" indent="-177591">
              <a:lnSpc>
                <a:spcPct val="80000"/>
              </a:lnSpc>
            </a:pPr>
            <a:r>
              <a:rPr lang="en-US" sz="600" dirty="0"/>
              <a:t>[Advance]</a:t>
            </a:r>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defTabSz="916493" fontAlgn="base">
              <a:spcBef>
                <a:spcPct val="30000"/>
              </a:spcBef>
              <a:spcAft>
                <a:spcPct val="0"/>
              </a:spcAft>
            </a:pPr>
            <a:r>
              <a:rPr lang="en-US" sz="800" dirty="0"/>
              <a:t>[Advance]</a:t>
            </a:r>
          </a:p>
          <a:p>
            <a:pPr marL="174695" indent="-174695">
              <a:lnSpc>
                <a:spcPct val="80000"/>
              </a:lnSpc>
            </a:pPr>
            <a:r>
              <a:rPr lang="en-US" sz="600" dirty="0"/>
              <a:t>So as you see with this process you find errors late, and that leads to less performance, more cost, and longer time to bring the product to market – exactly the opposite of what we need to do to be successful, as we discussed in the previous slides.</a:t>
            </a:r>
          </a:p>
          <a:p>
            <a:r>
              <a:rPr lang="en-US" sz="7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700" dirty="0">
                <a:latin typeface="Times" pitchFamily="18" charset="0"/>
              </a:rPr>
              <a:t>Model-Based Design is a Computer Aided Engineering (CAE) solution for MATHEMATICALLY describing how the equipment will work. </a:t>
            </a:r>
          </a:p>
          <a:p>
            <a:pPr marL="177591" indent="-177591">
              <a:lnSpc>
                <a:spcPct val="80000"/>
              </a:lnSpc>
            </a:pPr>
            <a:r>
              <a:rPr lang="en-US" sz="400" dirty="0"/>
              <a:t>[Advance]</a:t>
            </a:r>
          </a:p>
          <a:p>
            <a:pPr marL="174695" indent="-174695">
              <a:lnSpc>
                <a:spcPct val="80000"/>
              </a:lnSpc>
            </a:pPr>
            <a:endParaRPr lang="en-US" sz="600" dirty="0"/>
          </a:p>
          <a:p>
            <a:pPr marL="174695" indent="-174695">
              <a:lnSpc>
                <a:spcPct val="80000"/>
              </a:lnSpc>
            </a:pPr>
            <a:endParaRPr lang="en-US" sz="600" dirty="0"/>
          </a:p>
          <a:p>
            <a:pPr marL="174695" indent="-174695">
              <a:lnSpc>
                <a:spcPct val="80000"/>
              </a:lnSpc>
            </a:pPr>
            <a:r>
              <a:rPr lang="en-US" sz="600" b="1" dirty="0"/>
              <a:t>(use as needed)</a:t>
            </a:r>
            <a:endParaRPr lang="en-US" sz="600" dirty="0"/>
          </a:p>
          <a:p>
            <a:pPr marL="174695" indent="-174695">
              <a:lnSpc>
                <a:spcPct val="80000"/>
              </a:lnSpc>
            </a:pPr>
            <a:r>
              <a:rPr lang="en-US" sz="600" dirty="0"/>
              <a:t>Some other drawbacks of this approach include:</a:t>
            </a:r>
          </a:p>
          <a:p>
            <a:pPr marL="174695" indent="-174695">
              <a:lnSpc>
                <a:spcPct val="80000"/>
              </a:lnSpc>
              <a:buFontTx/>
              <a:buChar char="•"/>
            </a:pPr>
            <a:r>
              <a:rPr lang="en-US" sz="600" dirty="0"/>
              <a:t>Changing design specifications – At some point, requirements may evolve.  Understanding the impact to the project is difficult.  Will the design still work as you originally intended?  Will you need to develop different physical prototypes?</a:t>
            </a:r>
          </a:p>
          <a:p>
            <a:pPr marL="174695" indent="-174695" defTabSz="931706">
              <a:lnSpc>
                <a:spcPct val="80000"/>
              </a:lnSpc>
              <a:buFontTx/>
              <a:buChar char="•"/>
              <a:defRPr/>
            </a:pPr>
            <a:r>
              <a:rPr lang="en-US" sz="600" dirty="0"/>
              <a:t>Writing code for the embedded system.  If the specification document is incomplete or subject to interpretation, errors will likely show up in code.  At this point, backtracking these problems will take considerable time and will likely involve some rework of earlier phases.  In addition, hand coding is subject to errors.</a:t>
            </a:r>
          </a:p>
          <a:p>
            <a:pPr marL="174149" indent="-174149">
              <a:lnSpc>
                <a:spcPct val="80000"/>
              </a:lnSpc>
            </a:pPr>
            <a:endParaRPr lang="en-US" sz="6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86576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dirty="0"/>
          </a:p>
        </p:txBody>
      </p:sp>
    </p:spTree>
    <p:extLst>
      <p:ext uri="{BB962C8B-B14F-4D97-AF65-F5344CB8AC3E}">
        <p14:creationId xmlns:p14="http://schemas.microsoft.com/office/powerpoint/2010/main" val="3146377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Blue arrow from “Component Design” to “System Level Design” includes:</a:t>
            </a:r>
          </a:p>
          <a:p>
            <a:pPr marL="228600" indent="-228600">
              <a:buAutoNum type="arabicPeriod"/>
            </a:pPr>
            <a:r>
              <a:rPr lang="en-US" dirty="0" smtClean="0"/>
              <a:t>Parameter</a:t>
            </a:r>
            <a:r>
              <a:rPr lang="en-US" baseline="0" dirty="0" smtClean="0"/>
              <a:t> estimation based on simulation results</a:t>
            </a:r>
          </a:p>
          <a:p>
            <a:pPr marL="228600" indent="-228600">
              <a:buAutoNum type="arabicPeriod"/>
            </a:pPr>
            <a:r>
              <a:rPr lang="en-US" baseline="0" dirty="0" smtClean="0"/>
              <a:t>Mode export from FEA</a:t>
            </a:r>
          </a:p>
          <a:p>
            <a:pPr marL="228600" indent="-228600">
              <a:buAutoNum type="arabicPeriod"/>
            </a:pPr>
            <a:r>
              <a:rPr lang="en-US" baseline="0" dirty="0" smtClean="0"/>
              <a:t>Reduced order modeling</a:t>
            </a:r>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2358682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dirty="0"/>
              <a:t>The MathWorks</a:t>
            </a:r>
          </a:p>
        </p:txBody>
      </p:sp>
      <p:sp>
        <p:nvSpPr>
          <p:cNvPr id="7" name="Rectangle 7"/>
          <p:cNvSpPr>
            <a:spLocks noGrp="1" noChangeArrowheads="1"/>
          </p:cNvSpPr>
          <p:nvPr>
            <p:ph type="sldNum" sz="quarter" idx="5"/>
          </p:nvPr>
        </p:nvSpPr>
        <p:spPr>
          <a:ln/>
        </p:spPr>
        <p:txBody>
          <a:bodyPr/>
          <a:lstStyle/>
          <a:p>
            <a:fld id="{C53E6E53-7316-4930-B77D-C159BBCE7F11}" type="slidenum">
              <a:rPr lang="en-US"/>
              <a:pPr/>
              <a:t>17</a:t>
            </a:fld>
            <a:endParaRPr lang="en-US" dirty="0"/>
          </a:p>
        </p:txBody>
      </p:sp>
      <p:sp>
        <p:nvSpPr>
          <p:cNvPr id="238594" name="Rectangle 2"/>
          <p:cNvSpPr>
            <a:spLocks noGrp="1" noRot="1" noChangeAspect="1" noChangeArrowheads="1" noTextEdit="1"/>
          </p:cNvSpPr>
          <p:nvPr>
            <p:ph type="sldImg"/>
          </p:nvPr>
        </p:nvSpPr>
        <p:spPr>
          <a:xfrm>
            <a:off x="1152525" y="690563"/>
            <a:ext cx="4554538" cy="3417887"/>
          </a:xfrm>
          <a:ln/>
        </p:spPr>
      </p:sp>
      <p:sp>
        <p:nvSpPr>
          <p:cNvPr id="238595" name="Rectangle 3"/>
          <p:cNvSpPr>
            <a:spLocks noGrp="1" noChangeArrowheads="1"/>
          </p:cNvSpPr>
          <p:nvPr>
            <p:ph type="body" idx="1"/>
          </p:nvPr>
        </p:nvSpPr>
        <p:spPr>
          <a:xfrm>
            <a:off x="914400" y="4340227"/>
            <a:ext cx="5029200" cy="4117975"/>
          </a:xfrm>
        </p:spPr>
        <p:txBody>
          <a:bodyPr/>
          <a:lstStyle/>
          <a:p>
            <a:endParaRPr lang="en-US" dirty="0"/>
          </a:p>
        </p:txBody>
      </p:sp>
    </p:spTree>
    <p:extLst>
      <p:ext uri="{BB962C8B-B14F-4D97-AF65-F5344CB8AC3E}">
        <p14:creationId xmlns:p14="http://schemas.microsoft.com/office/powerpoint/2010/main" val="1457245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29</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696137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2015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Intro / Overview</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Aircraft Power Network</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Physical Modeling</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Modeling </a:t>
            </a:r>
            <a:r>
              <a:rPr lang="en-US" sz="2400" baseline="0" dirty="0" smtClean="0">
                <a:latin typeface="Arial" pitchFamily="34" charset="0"/>
                <a:cs typeface="Arial" pitchFamily="34" charset="0"/>
              </a:rPr>
              <a:t>Electronics </a:t>
            </a:r>
            <a:r>
              <a:rPr lang="en-US" sz="2400" baseline="0" dirty="0" smtClean="0">
                <a:latin typeface="Arial" pitchFamily="34" charset="0"/>
                <a:cs typeface="Arial" pitchFamily="34" charset="0"/>
              </a:rPr>
              <a:t>and Power Systems</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Summary / Additional Resources</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Agenda</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9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93094256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95372827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81351361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405422701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77169220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32118768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2.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3.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461" serverSldModifiedTime="2014-10-15T16:46:21" clientInsertedTime="2015-06-15T02:08:08.361"/>
</file>

<file path=ppt/slideUpdateInfo/slideUpdateInfo2.xml><?xml version="1.0" encoding="utf-8"?>
<p:sldSyncPr xmlns:a="http://schemas.openxmlformats.org/drawingml/2006/main" xmlns:r="http://schemas.openxmlformats.org/officeDocument/2006/relationships" xmlns:p="http://schemas.openxmlformats.org/presentationml/2006/main" serverSldId="458" serverSldModifiedTime="2014-10-14T17:39:13" clientInsertedTime="2014-10-15T04:47:53.295"/>
</file>

<file path=ppt/slideUpdateInfo/slideUpdateInfo3.xml><?xml version="1.0" encoding="utf-8"?>
<p:sldSyncPr xmlns:a="http://schemas.openxmlformats.org/drawingml/2006/main" xmlns:r="http://schemas.openxmlformats.org/officeDocument/2006/relationships" xmlns:p="http://schemas.openxmlformats.org/presentationml/2006/main" serverSldId="505" serverSldModifiedTime="2014-10-27T18:05:28" clientInsertedTime="2015-06-15T02:11:14.219"/>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10.png"/><Relationship Id="rId10" Type="http://schemas.openxmlformats.org/officeDocument/2006/relationships/image" Target="../media/image13.jpeg"/><Relationship Id="rId4" Type="http://schemas.microsoft.com/office/2007/relationships/hdphoto" Target="../media/hdphoto1.wdp"/><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4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20.png"/><Relationship Id="rId4" Type="http://schemas.openxmlformats.org/officeDocument/2006/relationships/image" Target="../media/image2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image" Target="../media/image29.ti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mathworks.com/help/physmod/sps/index.html" TargetMode="External"/><Relationship Id="rId13" Type="http://schemas.openxmlformats.org/officeDocument/2006/relationships/image" Target="../media/image34.jpg"/><Relationship Id="rId18" Type="http://schemas.openxmlformats.org/officeDocument/2006/relationships/hyperlink" Target="http://www.mathworks.com/programs/bounce_hub_generic.html?s_tid=mlc_lkd&amp;url=http://www.linkedin.com/company/the-mathworks_2" TargetMode="External"/><Relationship Id="rId3" Type="http://schemas.openxmlformats.org/officeDocument/2006/relationships/hyperlink" Target="http://www.mathworks.com/videos/automatic-report-generation-for-aircraft-power-network-93398.html?s_tid=srchtitle" TargetMode="External"/><Relationship Id="rId7" Type="http://schemas.openxmlformats.org/officeDocument/2006/relationships/hyperlink" Target="http://www.mathworks.com/help/physmod/elec/index.html" TargetMode="External"/><Relationship Id="rId12" Type="http://schemas.openxmlformats.org/officeDocument/2006/relationships/hyperlink" Target="http://www.mathworks.com/" TargetMode="External"/><Relationship Id="rId17" Type="http://schemas.openxmlformats.org/officeDocument/2006/relationships/hyperlink" Target="http://www.mathworks.com/programs/bounce_hub_generic.html?s_tid=mlc_glg&amp;url=https://plus.google.com/117177960465154322866?prsrc=3" TargetMode="External"/><Relationship Id="rId2" Type="http://schemas.openxmlformats.org/officeDocument/2006/relationships/hyperlink" Target="http://www.mathworks.com/videos/aircraft-power-network-93399.html?s_tid=srchtitle" TargetMode="External"/><Relationship Id="rId16" Type="http://schemas.openxmlformats.org/officeDocument/2006/relationships/hyperlink" Target="http://www.mathworks.com/programs/bounce_hub_generic.html?s_tid=mlc_twt&amp;url=http://www.twitter.com/MATLAB" TargetMode="External"/><Relationship Id="rId1" Type="http://schemas.openxmlformats.org/officeDocument/2006/relationships/slideLayout" Target="../slideLayouts/slideLayout2.xml"/><Relationship Id="rId6" Type="http://schemas.openxmlformats.org/officeDocument/2006/relationships/hyperlink" Target="http://www.mathworks.com/matlabcentral/fileexchange/44124-aircraft-power-network-in-simpowersystems?s_tid=srchtitle" TargetMode="External"/><Relationship Id="rId11" Type="http://schemas.openxmlformats.org/officeDocument/2006/relationships/hyperlink" Target="http://www.mathworks.com/services/consulting/proven-solutions/" TargetMode="External"/><Relationship Id="rId5" Type="http://schemas.openxmlformats.org/officeDocument/2006/relationships/hyperlink" Target="http://www.mathworks.com/videos/aircraft-power-network-development-with-model-based-design-81977.html" TargetMode="External"/><Relationship Id="rId15" Type="http://schemas.openxmlformats.org/officeDocument/2006/relationships/image" Target="../media/image35.png"/><Relationship Id="rId10" Type="http://schemas.openxmlformats.org/officeDocument/2006/relationships/hyperlink" Target="https://www.mathworks.com/training-schedule/training_classes/show?country_facet=US&amp;page=1&amp;siebel_course_id=SLPM-P&amp;url=physical-modeling-of-electrical-power-systems-with-simpowersystems" TargetMode="External"/><Relationship Id="rId19" Type="http://schemas.openxmlformats.org/officeDocument/2006/relationships/hyperlink" Target="http://www.mathworks.com/company/rss/index.html" TargetMode="External"/><Relationship Id="rId4" Type="http://schemas.openxmlformats.org/officeDocument/2006/relationships/hyperlink" Target="http://www.mathworks.com/videos/running-parallel-simulations-of-aircraft-flight-cycles-93394.html?s_tid=srchtitle" TargetMode="External"/><Relationship Id="rId9" Type="http://schemas.openxmlformats.org/officeDocument/2006/relationships/hyperlink" Target="http://www.mathworks.com/help/physmod/sps/powersys/ug/building-and-simulating-a-simple-circuit.html" TargetMode="External"/><Relationship Id="rId14" Type="http://schemas.openxmlformats.org/officeDocument/2006/relationships/hyperlink" Target="http://www.mathworks.com/programs/bounce_hub_generic.html?s_tid=mlc_fbk&amp;url=http://www.facebook.com/MATLAB"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mathworks.com/matlabcentral/trendy/" TargetMode="External"/><Relationship Id="rId3" Type="http://schemas.openxmlformats.org/officeDocument/2006/relationships/hyperlink" Target="http://www.mathworks.com/download" TargetMode="External"/><Relationship Id="rId7" Type="http://schemas.openxmlformats.org/officeDocument/2006/relationships/hyperlink" Target="http://www.mathworks.com/matlabcentral/answers/" TargetMode="External"/><Relationship Id="rId12" Type="http://schemas.openxmlformats.org/officeDocument/2006/relationships/hyperlink" Target="http://www.mathworks.com/support/search_results.html"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www.mathworks.com/examples/" TargetMode="External"/><Relationship Id="rId11" Type="http://schemas.openxmlformats.org/officeDocument/2006/relationships/hyperlink" Target="http://www.mathworks.com/matlabcentral/fileexchange/" TargetMode="External"/><Relationship Id="rId5" Type="http://schemas.openxmlformats.org/officeDocument/2006/relationships/hyperlink" Target="http://www.mathworks.com/help/index.html" TargetMode="External"/><Relationship Id="rId10" Type="http://schemas.openxmlformats.org/officeDocument/2006/relationships/hyperlink" Target="http://blogs.mathworks.com/" TargetMode="External"/><Relationship Id="rId4" Type="http://schemas.openxmlformats.org/officeDocument/2006/relationships/hyperlink" Target="http://www.mathworks.com/support/install-matlab.html" TargetMode="External"/><Relationship Id="rId9" Type="http://schemas.openxmlformats.org/officeDocument/2006/relationships/hyperlink" Target="http://www.mathworks.com/matlabcentral/cod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UpdateInfo" Target="../slideUpdateInfo/slideUpdateInfo1.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emf"/><Relationship Id="rId4" Type="http://schemas.openxmlformats.org/officeDocument/2006/relationships/hyperlink" Target="http://www.mathworks.com/company/user_stories/solar-impulse-develops-advanced-solar-powered-airplane.html?by=company" TargetMode="External"/></Relationships>
</file>

<file path=ppt/slides/_rels/slide4.xml.rels><?xml version="1.0" encoding="UTF-8" standalone="yes"?>
<Relationships xmlns="http://schemas.openxmlformats.org/package/2006/relationships"><Relationship Id="rId3" Type="http://schemas.openxmlformats.org/officeDocument/2006/relationships/slideUpdateInfo" Target="../slideUpdateInfo/slideUpdateInfo2.xm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hyperlink" Target="http://www.mathworks.com/company/user_stories/GasTOPS-Develops-and-Tests-Propulsion-Control-Algorithms-for-the-USS-Makin-Island.html?by=company" TargetMode="External"/></Relationships>
</file>

<file path=ppt/slides/_rels/slide5.xml.rels><?xml version="1.0" encoding="UTF-8" standalone="yes"?>
<Relationships xmlns="http://schemas.openxmlformats.org/package/2006/relationships"><Relationship Id="rId3" Type="http://schemas.openxmlformats.org/officeDocument/2006/relationships/slideUpdateInfo" Target="../slideUpdateInfo/slideUpdateInfo3.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hyperlink" Target="http://www.mathworks.com/company/user_stories/nasa-marshall-space-flight-center-internship-program.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Physical Modeling:</a:t>
            </a:r>
            <a:br>
              <a:rPr lang="en-US" dirty="0"/>
            </a:br>
            <a:r>
              <a:rPr lang="en-US" dirty="0"/>
              <a:t>Aircraft Electrical Power </a:t>
            </a:r>
            <a:r>
              <a:rPr lang="en-US" dirty="0" smtClean="0"/>
              <a:t>Network</a:t>
            </a:r>
            <a:endParaRPr lang="en-US" dirty="0"/>
          </a:p>
        </p:txBody>
      </p:sp>
      <p:sp>
        <p:nvSpPr>
          <p:cNvPr id="3" name="Subtitle 2"/>
          <p:cNvSpPr>
            <a:spLocks noGrp="1"/>
          </p:cNvSpPr>
          <p:nvPr>
            <p:ph type="subTitle" idx="1"/>
          </p:nvPr>
        </p:nvSpPr>
        <p:spPr/>
        <p:txBody>
          <a:bodyPr/>
          <a:lstStyle/>
          <a:p>
            <a:r>
              <a:rPr lang="en-US" dirty="0" smtClean="0"/>
              <a:t>David Meissner, Application Engineer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solidFill>
                    <a:prstClr val="black"/>
                  </a:solidFill>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MCAD/</a:t>
              </a:r>
            </a:p>
            <a:p>
              <a:pPr marL="60325" indent="-60325" algn="ctr" fontAlgn="base">
                <a:spcBef>
                  <a:spcPct val="0"/>
                </a:spcBef>
                <a:spcAft>
                  <a:spcPct val="0"/>
                </a:spcAft>
              </a:pPr>
              <a:r>
                <a:rPr lang="en-US" sz="1000" b="1" dirty="0" smtClean="0">
                  <a:solidFill>
                    <a:prstClr val="black"/>
                  </a:solidFill>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solidFill>
                  <a:prstClr val="black"/>
                </a:solidFill>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solidFill>
                  <a:prstClr val="black"/>
                </a:solidFill>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solidFill>
                  <a:prstClr val="black"/>
                </a:solidFill>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solidFill>
                  <a:prstClr val="black"/>
                </a:solidFill>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Requirement Documents</a:t>
              </a:r>
            </a:p>
            <a:p>
              <a:pPr marL="177800" indent="-177800">
                <a:spcBef>
                  <a:spcPct val="0"/>
                </a:spcBef>
                <a:buFont typeface="Arial" pitchFamily="34" charset="0"/>
                <a:buChar char="•"/>
              </a:pPr>
              <a:r>
                <a:rPr lang="en-US" sz="1100" dirty="0" smtClean="0">
                  <a:solidFill>
                    <a:srgbClr val="000000"/>
                  </a:solidFill>
                </a:rPr>
                <a:t>Difficult to analyze</a:t>
              </a:r>
            </a:p>
            <a:p>
              <a:pPr marL="177800" indent="-177800">
                <a:spcBef>
                  <a:spcPct val="0"/>
                </a:spcBef>
                <a:buFont typeface="Arial" pitchFamily="34" charset="0"/>
                <a:buChar char="•"/>
              </a:pPr>
              <a:r>
                <a:rPr lang="en-US" sz="1100" dirty="0" smtClean="0">
                  <a:solidFill>
                    <a:srgbClr val="000000"/>
                  </a:solidFill>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Paper Specifications</a:t>
              </a:r>
            </a:p>
            <a:p>
              <a:pPr marL="177800" indent="-177800">
                <a:spcBef>
                  <a:spcPct val="0"/>
                </a:spcBef>
                <a:buFont typeface="Arial" pitchFamily="34" charset="0"/>
                <a:buChar char="•"/>
              </a:pPr>
              <a:r>
                <a:rPr lang="en-US" sz="1100" dirty="0" smtClean="0">
                  <a:solidFill>
                    <a:srgbClr val="000000"/>
                  </a:solidFill>
                </a:rPr>
                <a:t>Easy to misinterpret</a:t>
              </a:r>
            </a:p>
            <a:p>
              <a:pPr marL="177800" indent="-177800">
                <a:spcBef>
                  <a:spcPct val="0"/>
                </a:spcBef>
                <a:buFont typeface="Arial" pitchFamily="34" charset="0"/>
                <a:buChar char="•"/>
              </a:pPr>
              <a:r>
                <a:rPr lang="en-US" sz="1100" dirty="0" smtClean="0">
                  <a:solidFill>
                    <a:srgbClr val="000000"/>
                  </a:solidFill>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Manual Coding</a:t>
              </a:r>
            </a:p>
            <a:p>
              <a:pPr marL="117475" indent="-117475">
                <a:spcBef>
                  <a:spcPct val="0"/>
                </a:spcBef>
                <a:buFont typeface="Arial" pitchFamily="34" charset="0"/>
                <a:buChar char="•"/>
              </a:pPr>
              <a:r>
                <a:rPr lang="en-US" sz="1100" dirty="0" smtClean="0">
                  <a:solidFill>
                    <a:srgbClr val="000000"/>
                  </a:solidFill>
                </a:rPr>
                <a:t>Time consuming</a:t>
              </a:r>
            </a:p>
            <a:p>
              <a:pPr marL="117475" indent="-117475">
                <a:spcBef>
                  <a:spcPct val="0"/>
                </a:spcBef>
                <a:buFont typeface="Arial" pitchFamily="34" charset="0"/>
                <a:buChar char="•"/>
              </a:pPr>
              <a:r>
                <a:rPr lang="en-US" sz="1100" dirty="0" smtClean="0">
                  <a:solidFill>
                    <a:srgbClr val="000000"/>
                  </a:solidFill>
                </a:rPr>
                <a:t>Introduces defects and variance</a:t>
              </a:r>
            </a:p>
            <a:p>
              <a:pPr marL="117475" indent="-117475">
                <a:spcBef>
                  <a:spcPct val="0"/>
                </a:spcBef>
                <a:buFont typeface="Arial" pitchFamily="34" charset="0"/>
                <a:buChar char="•"/>
              </a:pPr>
              <a:r>
                <a:rPr lang="en-US" sz="1100" dirty="0" smtClean="0">
                  <a:solidFill>
                    <a:srgbClr val="000000"/>
                  </a:solidFill>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Traditional Testing</a:t>
              </a:r>
            </a:p>
            <a:p>
              <a:pPr marL="117475" indent="-117475">
                <a:spcBef>
                  <a:spcPct val="0"/>
                </a:spcBef>
                <a:buFont typeface="Arial" pitchFamily="34" charset="0"/>
                <a:buChar char="•"/>
              </a:pPr>
              <a:r>
                <a:rPr lang="en-US" sz="1100" dirty="0" smtClean="0">
                  <a:solidFill>
                    <a:srgbClr val="000000"/>
                  </a:solidFill>
                </a:rPr>
                <a:t>Design and integration issues found late</a:t>
              </a:r>
            </a:p>
            <a:p>
              <a:pPr marL="117475" indent="-117475">
                <a:spcBef>
                  <a:spcPct val="0"/>
                </a:spcBef>
                <a:buFont typeface="Arial" pitchFamily="34" charset="0"/>
                <a:buChar char="•"/>
              </a:pPr>
              <a:r>
                <a:rPr lang="en-US" sz="1100" dirty="0" smtClean="0">
                  <a:solidFill>
                    <a:srgbClr val="000000"/>
                  </a:solidFill>
                </a:rPr>
                <a:t>Difficult to feed insights back into design process</a:t>
              </a:r>
            </a:p>
            <a:p>
              <a:pPr marL="117475" indent="-117475">
                <a:spcBef>
                  <a:spcPct val="0"/>
                </a:spcBef>
                <a:buFont typeface="Arial" pitchFamily="34" charset="0"/>
                <a:buChar char="•"/>
              </a:pPr>
              <a:r>
                <a:rPr lang="en-US" sz="1100" dirty="0" smtClean="0">
                  <a:solidFill>
                    <a:srgbClr val="000000"/>
                  </a:solidFill>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Algorithm</a:t>
              </a:r>
            </a:p>
            <a:p>
              <a:pPr marL="60325" indent="-60325" algn="ctr" fontAlgn="base">
                <a:spcBef>
                  <a:spcPct val="0"/>
                </a:spcBef>
                <a:spcAft>
                  <a:spcPct val="0"/>
                </a:spcAft>
              </a:pPr>
              <a:r>
                <a:rPr lang="en-US" sz="1000" b="1" dirty="0" smtClean="0">
                  <a:solidFill>
                    <a:prstClr val="black"/>
                  </a:solidFill>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Physical Prototypes </a:t>
              </a:r>
            </a:p>
            <a:p>
              <a:pPr marL="117475" indent="-117475">
                <a:spcBef>
                  <a:spcPct val="0"/>
                </a:spcBef>
                <a:buFont typeface="Arial" pitchFamily="34" charset="0"/>
                <a:buChar char="•"/>
              </a:pPr>
              <a:r>
                <a:rPr lang="en-US" sz="1100" dirty="0" smtClean="0">
                  <a:solidFill>
                    <a:srgbClr val="000000"/>
                  </a:solidFill>
                </a:rPr>
                <a:t>Incomplete and expensive</a:t>
              </a:r>
            </a:p>
            <a:p>
              <a:pPr marL="117475" indent="-117475">
                <a:spcBef>
                  <a:spcPct val="0"/>
                </a:spcBef>
                <a:buFont typeface="Arial" pitchFamily="34" charset="0"/>
                <a:buChar char="•"/>
              </a:pPr>
              <a:r>
                <a:rPr lang="en-US" sz="1100" dirty="0" smtClean="0">
                  <a:solidFill>
                    <a:srgbClr val="000000"/>
                  </a:solidFill>
                </a:rPr>
                <a:t>Prevents rapid iteration</a:t>
              </a:r>
            </a:p>
            <a:p>
              <a:pPr marL="117475" indent="-117475">
                <a:spcBef>
                  <a:spcPct val="0"/>
                </a:spcBef>
                <a:buFont typeface="Arial" pitchFamily="34" charset="0"/>
                <a:buChar char="•"/>
              </a:pPr>
              <a:r>
                <a:rPr lang="en-US" sz="1100" dirty="0" smtClean="0">
                  <a:solidFill>
                    <a:srgbClr val="000000"/>
                  </a:solidFill>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77841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Categories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r>
              <a:rPr lang="en-US" dirty="0"/>
              <a:t>/ Purpose Definition (</a:t>
            </a:r>
            <a:r>
              <a:rPr lang="en-US" dirty="0" smtClean="0"/>
              <a:t>MD)</a:t>
            </a:r>
          </a:p>
          <a:p>
            <a:pPr marL="457200" indent="-457200">
              <a:buFont typeface="+mj-lt"/>
              <a:buAutoNum type="arabicPeriod"/>
            </a:pPr>
            <a:r>
              <a:rPr lang="en-US" dirty="0" smtClean="0"/>
              <a:t>Requirements </a:t>
            </a:r>
            <a:r>
              <a:rPr lang="en-US" dirty="0"/>
              <a:t>Engineering (</a:t>
            </a:r>
            <a:r>
              <a:rPr lang="en-US" dirty="0" smtClean="0"/>
              <a:t>RE)</a:t>
            </a:r>
          </a:p>
          <a:p>
            <a:pPr marL="457200" indent="-457200">
              <a:buFont typeface="+mj-lt"/>
              <a:buAutoNum type="arabicPeriod"/>
            </a:pPr>
            <a:r>
              <a:rPr lang="en-US" dirty="0" smtClean="0"/>
              <a:t>System </a:t>
            </a:r>
            <a:r>
              <a:rPr lang="en-US" dirty="0"/>
              <a:t>Architecting (</a:t>
            </a:r>
            <a:r>
              <a:rPr lang="en-US" dirty="0" smtClean="0"/>
              <a:t>SA)</a:t>
            </a:r>
          </a:p>
          <a:p>
            <a:pPr marL="457200" indent="-457200">
              <a:buFont typeface="+mj-lt"/>
              <a:buAutoNum type="arabicPeriod"/>
            </a:pPr>
            <a:r>
              <a:rPr lang="en-US" dirty="0" smtClean="0"/>
              <a:t>System </a:t>
            </a:r>
            <a:r>
              <a:rPr lang="en-US" dirty="0"/>
              <a:t>Integration (</a:t>
            </a:r>
            <a:r>
              <a:rPr lang="en-US" dirty="0" smtClean="0"/>
              <a:t>SI)</a:t>
            </a:r>
          </a:p>
          <a:p>
            <a:pPr marL="457200" indent="-457200">
              <a:buFont typeface="+mj-lt"/>
              <a:buAutoNum type="arabicPeriod"/>
            </a:pPr>
            <a:r>
              <a:rPr lang="en-US" dirty="0" smtClean="0"/>
              <a:t>Verification </a:t>
            </a:r>
            <a:r>
              <a:rPr lang="en-US" dirty="0"/>
              <a:t>and Validation (</a:t>
            </a:r>
            <a:r>
              <a:rPr lang="en-US" dirty="0" smtClean="0"/>
              <a:t>VV)</a:t>
            </a:r>
          </a:p>
          <a:p>
            <a:pPr marL="457200" indent="-457200">
              <a:buFont typeface="+mj-lt"/>
              <a:buAutoNum type="arabicPeriod"/>
            </a:pPr>
            <a:r>
              <a:rPr lang="en-US" dirty="0" smtClean="0"/>
              <a:t>Technical </a:t>
            </a:r>
            <a:r>
              <a:rPr lang="en-US" dirty="0"/>
              <a:t>Analysis (</a:t>
            </a:r>
            <a:r>
              <a:rPr lang="en-US" dirty="0" smtClean="0"/>
              <a:t>TA)</a:t>
            </a:r>
          </a:p>
          <a:p>
            <a:pPr marL="457200" indent="-457200">
              <a:buFont typeface="+mj-lt"/>
              <a:buAutoNum type="arabicPeriod"/>
            </a:pPr>
            <a:r>
              <a:rPr lang="en-US" dirty="0" smtClean="0"/>
              <a:t>Scope </a:t>
            </a:r>
            <a:r>
              <a:rPr lang="en-US" dirty="0"/>
              <a:t>Management (</a:t>
            </a:r>
            <a:r>
              <a:rPr lang="en-US" dirty="0" smtClean="0"/>
              <a:t>SM)</a:t>
            </a:r>
          </a:p>
          <a:p>
            <a:pPr marL="457200" indent="-457200">
              <a:buFont typeface="+mj-lt"/>
              <a:buAutoNum type="arabicPeriod"/>
            </a:pPr>
            <a:r>
              <a:rPr lang="en-US" dirty="0" smtClean="0"/>
              <a:t>Technical </a:t>
            </a:r>
            <a:r>
              <a:rPr lang="en-US" dirty="0"/>
              <a:t>Leadership / Management (TM)</a:t>
            </a:r>
          </a:p>
        </p:txBody>
      </p:sp>
    </p:spTree>
    <p:extLst>
      <p:ext uri="{BB962C8B-B14F-4D97-AF65-F5344CB8AC3E}">
        <p14:creationId xmlns:p14="http://schemas.microsoft.com/office/powerpoint/2010/main" val="3996693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and MBD</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Mission </a:t>
            </a:r>
          </a:p>
          <a:p>
            <a:pPr marL="0" indent="0">
              <a:buNone/>
            </a:pPr>
            <a:r>
              <a:rPr lang="en-US" dirty="0"/>
              <a:t>	</a:t>
            </a:r>
            <a:r>
              <a:rPr lang="en-US" dirty="0" smtClean="0"/>
              <a:t>/ Purpose Definition</a:t>
            </a:r>
          </a:p>
          <a:p>
            <a:pPr marL="457200" indent="-457200">
              <a:buFont typeface="+mj-lt"/>
              <a:buAutoNum type="arabicPeriod" startAt="2"/>
            </a:pPr>
            <a:r>
              <a:rPr lang="en-US" dirty="0" smtClean="0"/>
              <a:t>Requirements Engineering</a:t>
            </a:r>
          </a:p>
          <a:p>
            <a:pPr marL="457200" indent="-457200">
              <a:buFont typeface="+mj-lt"/>
              <a:buAutoNum type="arabicPeriod" startAt="2"/>
            </a:pPr>
            <a:r>
              <a:rPr lang="en-US" dirty="0" smtClean="0"/>
              <a:t>System Architecting</a:t>
            </a:r>
          </a:p>
          <a:p>
            <a:pPr marL="457200" indent="-457200">
              <a:buFont typeface="+mj-lt"/>
              <a:buAutoNum type="arabicPeriod" startAt="2"/>
            </a:pPr>
            <a:r>
              <a:rPr lang="en-US" dirty="0" smtClean="0"/>
              <a:t>System Integration</a:t>
            </a:r>
          </a:p>
          <a:p>
            <a:pPr marL="457200" indent="-457200">
              <a:buFont typeface="+mj-lt"/>
              <a:buAutoNum type="arabicPeriod" startAt="2"/>
            </a:pPr>
            <a:r>
              <a:rPr lang="en-US" dirty="0" smtClean="0"/>
              <a:t>Verification </a:t>
            </a:r>
            <a:r>
              <a:rPr lang="en-US" dirty="0"/>
              <a:t>and </a:t>
            </a:r>
            <a:r>
              <a:rPr lang="en-US" dirty="0" smtClean="0"/>
              <a:t>Validation</a:t>
            </a:r>
          </a:p>
          <a:p>
            <a:pPr marL="457200" indent="-457200">
              <a:buFont typeface="+mj-lt"/>
              <a:buAutoNum type="arabicPeriod" startAt="2"/>
            </a:pPr>
            <a:r>
              <a:rPr lang="en-US" dirty="0" smtClean="0"/>
              <a:t>Technical Analysis</a:t>
            </a:r>
          </a:p>
          <a:p>
            <a:pPr marL="457200" indent="-457200">
              <a:buFont typeface="+mj-lt"/>
              <a:buAutoNum type="arabicPeriod" startAt="2"/>
            </a:pPr>
            <a:r>
              <a:rPr lang="en-US" dirty="0" smtClean="0"/>
              <a:t>Scope Management</a:t>
            </a:r>
          </a:p>
          <a:p>
            <a:pPr marL="457200" indent="-457200">
              <a:buFont typeface="+mj-lt"/>
              <a:buAutoNum type="arabicPeriod" startAt="2"/>
            </a:pPr>
            <a:r>
              <a:rPr lang="en-US" dirty="0" smtClean="0"/>
              <a:t>Technical </a:t>
            </a:r>
            <a:r>
              <a:rPr lang="en-US" dirty="0"/>
              <a:t>Leadership </a:t>
            </a:r>
            <a:endParaRPr lang="en-US" dirty="0" smtClean="0"/>
          </a:p>
          <a:p>
            <a:pPr marL="0" indent="0">
              <a:buNone/>
            </a:pPr>
            <a:r>
              <a:rPr lang="en-US" dirty="0"/>
              <a:t>	</a:t>
            </a:r>
            <a:r>
              <a:rPr lang="en-US" dirty="0" smtClean="0"/>
              <a:t>/ Management</a:t>
            </a:r>
            <a:endParaRPr lang="en-US" dirty="0"/>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3962266" cy="4495800"/>
          </a:xfrm>
          <a:prstGeom prst="rect">
            <a:avLst/>
          </a:prstGeom>
        </p:spPr>
      </p:pic>
    </p:spTree>
    <p:extLst>
      <p:ext uri="{BB962C8B-B14F-4D97-AF65-F5344CB8AC3E}">
        <p14:creationId xmlns:p14="http://schemas.microsoft.com/office/powerpoint/2010/main" val="376232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19"/>
          <p:cNvSpPr>
            <a:spLocks noChangeArrowheads="1"/>
          </p:cNvSpPr>
          <p:nvPr/>
        </p:nvSpPr>
        <p:spPr bwMode="auto">
          <a:xfrm>
            <a:off x="2362200" y="5830902"/>
            <a:ext cx="3337560" cy="365760"/>
          </a:xfrm>
          <a:prstGeom prst="roundRect">
            <a:avLst>
              <a:gd name="adj" fmla="val 16667"/>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INTEGRATION</a:t>
            </a:r>
          </a:p>
        </p:txBody>
      </p:sp>
      <p:sp>
        <p:nvSpPr>
          <p:cNvPr id="89" name="Left-Right Arrow 88"/>
          <p:cNvSpPr/>
          <p:nvPr/>
        </p:nvSpPr>
        <p:spPr>
          <a:xfrm rot="5400000">
            <a:off x="3706625" y="5419029"/>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0" name="Rounded Rectangle 89"/>
          <p:cNvSpPr/>
          <p:nvPr/>
        </p:nvSpPr>
        <p:spPr bwMode="auto">
          <a:xfrm>
            <a:off x="2362200" y="4197567"/>
            <a:ext cx="3337560"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spcBef>
                <a:spcPts val="600"/>
              </a:spcBef>
              <a:buNone/>
            </a:pPr>
            <a:r>
              <a:rPr lang="en-US" sz="1200" b="1" dirty="0" smtClean="0">
                <a:latin typeface="Arial" pitchFamily="34" charset="0"/>
                <a:cs typeface="Arial" pitchFamily="34" charset="0"/>
              </a:rPr>
              <a:t>IMPLEMENTATION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1" name="Left-Right Arrow 90"/>
          <p:cNvSpPr/>
          <p:nvPr/>
        </p:nvSpPr>
        <p:spPr>
          <a:xfrm rot="5400000">
            <a:off x="3706625" y="3783727"/>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2" name="Rounded Rectangle 91"/>
          <p:cNvSpPr/>
          <p:nvPr/>
        </p:nvSpPr>
        <p:spPr bwMode="auto">
          <a:xfrm>
            <a:off x="2478052" y="4502647"/>
            <a:ext cx="3108960" cy="944735"/>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93" name="Title 2"/>
          <p:cNvSpPr>
            <a:spLocks noGrp="1"/>
          </p:cNvSpPr>
          <p:nvPr>
            <p:ph type="title"/>
          </p:nvPr>
        </p:nvSpPr>
        <p:spPr/>
        <p:txBody>
          <a:bodyPr/>
          <a:lstStyle/>
          <a:p>
            <a:r>
              <a:rPr lang="en-US" dirty="0" smtClean="0"/>
              <a:t>Model-Based Design</a:t>
            </a:r>
            <a:endParaRPr lang="en-US" dirty="0"/>
          </a:p>
        </p:txBody>
      </p:sp>
      <p:sp>
        <p:nvSpPr>
          <p:cNvPr id="95" name="Rounded Rectangle 94"/>
          <p:cNvSpPr/>
          <p:nvPr/>
        </p:nvSpPr>
        <p:spPr bwMode="auto">
          <a:xfrm>
            <a:off x="6032259" y="1219200"/>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sp>
        <p:nvSpPr>
          <p:cNvPr id="96" name="Rounded Rectangle 95"/>
          <p:cNvSpPr/>
          <p:nvPr/>
        </p:nvSpPr>
        <p:spPr bwMode="auto">
          <a:xfrm>
            <a:off x="2362200" y="1853531"/>
            <a:ext cx="333756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buNone/>
            </a:pP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2478051" y="2149651"/>
            <a:ext cx="310896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117" name="Left-Right Arrow 116"/>
          <p:cNvSpPr/>
          <p:nvPr/>
        </p:nvSpPr>
        <p:spPr>
          <a:xfrm rot="5400000">
            <a:off x="4574189"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8" name="Left-Right Arrow 117"/>
          <p:cNvSpPr/>
          <p:nvPr/>
        </p:nvSpPr>
        <p:spPr>
          <a:xfrm rot="5400000">
            <a:off x="2799644" y="145158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0" name="TextBox 109"/>
          <p:cNvSpPr txBox="1"/>
          <p:nvPr/>
        </p:nvSpPr>
        <p:spPr>
          <a:xfrm rot="5400000">
            <a:off x="5518882" y="3450739"/>
            <a:ext cx="2067104" cy="276999"/>
          </a:xfrm>
          <a:prstGeom prst="rect">
            <a:avLst/>
          </a:prstGeom>
          <a:noFill/>
        </p:spPr>
        <p:txBody>
          <a:bodyPr wrap="none" rtlCol="0">
            <a:spAutoFit/>
          </a:bodyPr>
          <a:lstStyle/>
          <a:p>
            <a:pPr>
              <a:buNone/>
            </a:pPr>
            <a:r>
              <a:rPr lang="en-US" sz="1200" b="1" dirty="0" smtClean="0">
                <a:latin typeface="Arial" pitchFamily="34" charset="0"/>
                <a:cs typeface="Arial" pitchFamily="34" charset="0"/>
              </a:rPr>
              <a:t>TEST AND VERIFICATION</a:t>
            </a:r>
            <a:endParaRPr lang="en-US" sz="1200" b="1" dirty="0">
              <a:latin typeface="Arial" pitchFamily="34" charset="0"/>
              <a:cs typeface="Arial" pitchFamily="34" charset="0"/>
            </a:endParaRPr>
          </a:p>
        </p:txBody>
      </p:sp>
      <p:sp>
        <p:nvSpPr>
          <p:cNvPr id="60" name="AutoShape 19"/>
          <p:cNvSpPr>
            <a:spLocks noChangeArrowheads="1"/>
          </p:cNvSpPr>
          <p:nvPr/>
        </p:nvSpPr>
        <p:spPr bwMode="auto">
          <a:xfrm>
            <a:off x="2362200" y="1219202"/>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RESEARCH</a:t>
            </a:r>
          </a:p>
        </p:txBody>
      </p:sp>
      <p:sp>
        <p:nvSpPr>
          <p:cNvPr id="61" name="AutoShape 19"/>
          <p:cNvSpPr>
            <a:spLocks noChangeArrowheads="1"/>
          </p:cNvSpPr>
          <p:nvPr/>
        </p:nvSpPr>
        <p:spPr bwMode="auto">
          <a:xfrm>
            <a:off x="4155089" y="1219202"/>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buNone/>
            </a:pPr>
            <a:r>
              <a:rPr lang="en-US" sz="1200" b="1" dirty="0" smtClean="0">
                <a:latin typeface="Arial" pitchFamily="34" charset="0"/>
                <a:cs typeface="Arial" pitchFamily="34" charset="0"/>
              </a:rPr>
              <a:t>REQUIREMENTS</a:t>
            </a:r>
          </a:p>
        </p:txBody>
      </p:sp>
      <p:grpSp>
        <p:nvGrpSpPr>
          <p:cNvPr id="2" name="Group 37"/>
          <p:cNvGrpSpPr/>
          <p:nvPr/>
        </p:nvGrpSpPr>
        <p:grpSpPr>
          <a:xfrm>
            <a:off x="2557146" y="5003678"/>
            <a:ext cx="914400" cy="365760"/>
            <a:chOff x="764257" y="5252788"/>
            <a:chExt cx="914400" cy="365760"/>
          </a:xfrm>
        </p:grpSpPr>
        <p:sp>
          <p:nvSpPr>
            <p:cNvPr id="63"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MCU</a:t>
              </a:r>
            </a:p>
          </p:txBody>
        </p:sp>
        <p:sp>
          <p:nvSpPr>
            <p:cNvPr id="64"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DSP</a:t>
              </a:r>
            </a:p>
          </p:txBody>
        </p:sp>
      </p:grpSp>
      <p:grpSp>
        <p:nvGrpSpPr>
          <p:cNvPr id="3" name="Group 36"/>
          <p:cNvGrpSpPr/>
          <p:nvPr/>
        </p:nvGrpSpPr>
        <p:grpSpPr>
          <a:xfrm>
            <a:off x="3582649" y="5003678"/>
            <a:ext cx="914400" cy="365760"/>
            <a:chOff x="1788171" y="5252788"/>
            <a:chExt cx="914400" cy="365760"/>
          </a:xfrm>
        </p:grpSpPr>
        <p:sp>
          <p:nvSpPr>
            <p:cNvPr id="65"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FPGA</a:t>
              </a:r>
            </a:p>
          </p:txBody>
        </p:sp>
        <p:sp>
          <p:nvSpPr>
            <p:cNvPr id="66"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buNone/>
              </a:pPr>
              <a:r>
                <a:rPr lang="en-US" sz="1000" dirty="0" smtClean="0">
                  <a:latin typeface="Arial" pitchFamily="34" charset="0"/>
                  <a:cs typeface="Arial" pitchFamily="34" charset="0"/>
                </a:rPr>
                <a:t>ASIC</a:t>
              </a:r>
            </a:p>
          </p:txBody>
        </p:sp>
      </p:grpSp>
      <p:sp>
        <p:nvSpPr>
          <p:cNvPr id="47" name="AutoShape 32"/>
          <p:cNvSpPr>
            <a:spLocks noChangeArrowheads="1"/>
          </p:cNvSpPr>
          <p:nvPr/>
        </p:nvSpPr>
        <p:spPr bwMode="auto">
          <a:xfrm>
            <a:off x="3581060"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VHDL, Verilog</a:t>
            </a:r>
          </a:p>
        </p:txBody>
      </p:sp>
      <p:sp>
        <p:nvSpPr>
          <p:cNvPr id="48" name="AutoShape 32"/>
          <p:cNvSpPr>
            <a:spLocks noChangeArrowheads="1"/>
          </p:cNvSpPr>
          <p:nvPr/>
        </p:nvSpPr>
        <p:spPr bwMode="auto">
          <a:xfrm>
            <a:off x="2557146" y="4591191"/>
            <a:ext cx="914400" cy="365760"/>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C, C++</a:t>
            </a:r>
          </a:p>
        </p:txBody>
      </p:sp>
      <p:sp>
        <p:nvSpPr>
          <p:cNvPr id="53" name="AutoShape 32"/>
          <p:cNvSpPr>
            <a:spLocks noChangeArrowheads="1"/>
          </p:cNvSpPr>
          <p:nvPr/>
        </p:nvSpPr>
        <p:spPr bwMode="auto">
          <a:xfrm>
            <a:off x="2756943" y="2387488"/>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Environment Models</a:t>
            </a:r>
          </a:p>
        </p:txBody>
      </p:sp>
      <p:sp>
        <p:nvSpPr>
          <p:cNvPr id="54" name="AutoShape 32"/>
          <p:cNvSpPr>
            <a:spLocks noChangeArrowheads="1"/>
          </p:cNvSpPr>
          <p:nvPr/>
        </p:nvSpPr>
        <p:spPr bwMode="auto">
          <a:xfrm>
            <a:off x="2756943" y="2794661"/>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Physical Components</a:t>
            </a:r>
          </a:p>
        </p:txBody>
      </p:sp>
      <p:sp>
        <p:nvSpPr>
          <p:cNvPr id="55" name="AutoShape 32"/>
          <p:cNvSpPr>
            <a:spLocks noChangeArrowheads="1"/>
          </p:cNvSpPr>
          <p:nvPr/>
        </p:nvSpPr>
        <p:spPr bwMode="auto">
          <a:xfrm>
            <a:off x="2756943" y="3201835"/>
            <a:ext cx="2551176"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buNone/>
            </a:pPr>
            <a:r>
              <a:rPr lang="en-US" sz="1000" b="1" dirty="0" smtClean="0">
                <a:latin typeface="Arial" pitchFamily="34" charset="0"/>
                <a:cs typeface="Arial" pitchFamily="34" charset="0"/>
              </a:rPr>
              <a:t>Algorithms</a:t>
            </a:r>
          </a:p>
        </p:txBody>
      </p:sp>
      <p:grpSp>
        <p:nvGrpSpPr>
          <p:cNvPr id="4" name="Group 42"/>
          <p:cNvGrpSpPr/>
          <p:nvPr/>
        </p:nvGrpSpPr>
        <p:grpSpPr>
          <a:xfrm>
            <a:off x="5721636" y="1257999"/>
            <a:ext cx="676550" cy="1926156"/>
            <a:chOff x="5181600" y="1507109"/>
            <a:chExt cx="676550" cy="1926156"/>
          </a:xfrm>
        </p:grpSpPr>
        <p:sp>
          <p:nvSpPr>
            <p:cNvPr id="39" name="Bent Arrow 38"/>
            <p:cNvSpPr/>
            <p:nvPr/>
          </p:nvSpPr>
          <p:spPr bwMode="auto">
            <a:xfrm flipH="1">
              <a:off x="5181600" y="1507109"/>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2" name="Freeform 41"/>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5" name="Group 49"/>
          <p:cNvGrpSpPr/>
          <p:nvPr/>
        </p:nvGrpSpPr>
        <p:grpSpPr>
          <a:xfrm>
            <a:off x="5721636" y="2875090"/>
            <a:ext cx="676550" cy="2057400"/>
            <a:chOff x="3952600" y="3124200"/>
            <a:chExt cx="676550" cy="2057400"/>
          </a:xfrm>
        </p:grpSpPr>
        <p:sp>
          <p:nvSpPr>
            <p:cNvPr id="45" name="Bent Arrow 44"/>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49" name="Freeform 48"/>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6" name="Group 57"/>
          <p:cNvGrpSpPr/>
          <p:nvPr/>
        </p:nvGrpSpPr>
        <p:grpSpPr>
          <a:xfrm>
            <a:off x="5721636" y="4622167"/>
            <a:ext cx="676550" cy="1535046"/>
            <a:chOff x="3952600" y="4871277"/>
            <a:chExt cx="676550" cy="1535046"/>
          </a:xfrm>
        </p:grpSpPr>
        <p:sp>
          <p:nvSpPr>
            <p:cNvPr id="52" name="Bent Arrow 51"/>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7" name="Freeform 56"/>
            <p:cNvSpPr/>
            <p:nvPr/>
          </p:nvSpPr>
          <p:spPr bwMode="auto">
            <a:xfrm flipH="1" flipV="1">
              <a:off x="3952600" y="5410200"/>
              <a:ext cx="676550" cy="996123"/>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8" name="AutoShape 32"/>
          <p:cNvSpPr>
            <a:spLocks noChangeArrowheads="1"/>
          </p:cNvSpPr>
          <p:nvPr/>
        </p:nvSpPr>
        <p:spPr bwMode="auto">
          <a:xfrm>
            <a:off x="4602945" y="4598907"/>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40" name="AutoShape 33"/>
          <p:cNvSpPr>
            <a:spLocks noChangeArrowheads="1"/>
          </p:cNvSpPr>
          <p:nvPr/>
        </p:nvSpPr>
        <p:spPr bwMode="auto">
          <a:xfrm>
            <a:off x="4598103" y="5003678"/>
            <a:ext cx="914400"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spTree>
    <p:extLst>
      <p:ext uri="{BB962C8B-B14F-4D97-AF65-F5344CB8AC3E}">
        <p14:creationId xmlns:p14="http://schemas.microsoft.com/office/powerpoint/2010/main" val="136771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eft-Right Arrow 143"/>
          <p:cNvSpPr/>
          <p:nvPr/>
        </p:nvSpPr>
        <p:spPr>
          <a:xfrm rot="2301430">
            <a:off x="3405070" y="2144596"/>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10" name="AutoShape 19"/>
          <p:cNvSpPr>
            <a:spLocks noChangeArrowheads="1"/>
          </p:cNvSpPr>
          <p:nvPr/>
        </p:nvSpPr>
        <p:spPr bwMode="auto">
          <a:xfrm>
            <a:off x="957580" y="6103620"/>
            <a:ext cx="3108233" cy="274320"/>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600" b="1" smtClean="0">
                <a:latin typeface="Arial" pitchFamily="34" charset="0"/>
                <a:cs typeface="Arial" pitchFamily="34" charset="0"/>
              </a:rPr>
              <a:t>INTEGRATION AND TEST</a:t>
            </a:r>
          </a:p>
        </p:txBody>
      </p:sp>
      <p:sp>
        <p:nvSpPr>
          <p:cNvPr id="111" name="Left-Right Arrow 143"/>
          <p:cNvSpPr/>
          <p:nvPr/>
        </p:nvSpPr>
        <p:spPr>
          <a:xfrm rot="5400000">
            <a:off x="2066798" y="5574904"/>
            <a:ext cx="889797" cy="304800"/>
          </a:xfrm>
          <a:prstGeom prst="leftRightArrow">
            <a:avLst>
              <a:gd name="adj1" fmla="val 66732"/>
              <a:gd name="adj2" fmla="val 58331"/>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112" name="Gruppieren 111"/>
          <p:cNvGrpSpPr/>
          <p:nvPr/>
        </p:nvGrpSpPr>
        <p:grpSpPr>
          <a:xfrm>
            <a:off x="957581" y="4570718"/>
            <a:ext cx="3108232" cy="1373532"/>
            <a:chOff x="957581" y="4570718"/>
            <a:chExt cx="3108232" cy="1373532"/>
          </a:xfrm>
        </p:grpSpPr>
        <p:sp>
          <p:nvSpPr>
            <p:cNvPr id="113" name="Rounded Rectangle 66"/>
            <p:cNvSpPr/>
            <p:nvPr/>
          </p:nvSpPr>
          <p:spPr bwMode="auto">
            <a:xfrm>
              <a:off x="957581" y="4572650"/>
              <a:ext cx="3108232"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14" name="Rounded Rectangle 80"/>
            <p:cNvSpPr/>
            <p:nvPr/>
          </p:nvSpPr>
          <p:spPr bwMode="auto">
            <a:xfrm>
              <a:off x="1014926" y="4833888"/>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15" name="TextBox 47"/>
            <p:cNvSpPr txBox="1"/>
            <p:nvPr/>
          </p:nvSpPr>
          <p:spPr>
            <a:xfrm>
              <a:off x="957581" y="4570718"/>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IMPLEMENTATION</a:t>
              </a:r>
            </a:p>
          </p:txBody>
        </p:sp>
      </p:grpSp>
      <p:grpSp>
        <p:nvGrpSpPr>
          <p:cNvPr id="16" name="Gruppieren 15"/>
          <p:cNvGrpSpPr/>
          <p:nvPr/>
        </p:nvGrpSpPr>
        <p:grpSpPr>
          <a:xfrm>
            <a:off x="1067195" y="4893362"/>
            <a:ext cx="925200" cy="896400"/>
            <a:chOff x="978258" y="4826670"/>
            <a:chExt cx="925200" cy="896400"/>
          </a:xfrm>
        </p:grpSpPr>
        <p:sp>
          <p:nvSpPr>
            <p:cNvPr id="109" name="Rectangle 66"/>
            <p:cNvSpPr/>
            <p:nvPr/>
          </p:nvSpPr>
          <p:spPr bwMode="auto">
            <a:xfrm>
              <a:off x="978258" y="4826670"/>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Embedded</a:t>
              </a:r>
              <a:br>
                <a:rPr kumimoji="0" lang="en-US" sz="1200" b="1" i="0" u="none" strike="noStrike" cap="none" normalizeH="0" baseline="0" smtClean="0">
                  <a:ln>
                    <a:noFill/>
                  </a:ln>
                  <a:solidFill>
                    <a:schemeClr val="tx1"/>
                  </a:solidFill>
                  <a:effectLst/>
                  <a:latin typeface="+mj-lt"/>
                </a:rPr>
              </a:br>
              <a:r>
                <a:rPr kumimoji="0" lang="en-US" sz="1200" b="1" i="0" u="none" strike="noStrike" cap="none" normalizeH="0" baseline="0" smtClean="0">
                  <a:ln>
                    <a:noFill/>
                  </a:ln>
                  <a:solidFill>
                    <a:schemeClr val="tx1"/>
                  </a:solidFill>
                  <a:effectLst/>
                  <a:latin typeface="+mj-lt"/>
                </a:rPr>
                <a:t>Software</a:t>
              </a:r>
            </a:p>
          </p:txBody>
        </p:sp>
        <p:pic>
          <p:nvPicPr>
            <p:cNvPr id="1028" name="Picture 4" descr="2930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478" t="13342" r="12251" b="13027"/>
            <a:stretch/>
          </p:blipFill>
          <p:spPr bwMode="auto">
            <a:xfrm>
              <a:off x="1115161" y="4887784"/>
              <a:ext cx="654234" cy="417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uppieren 133"/>
          <p:cNvGrpSpPr/>
          <p:nvPr/>
        </p:nvGrpSpPr>
        <p:grpSpPr>
          <a:xfrm>
            <a:off x="2625385" y="4907441"/>
            <a:ext cx="925200" cy="896400"/>
            <a:chOff x="2434453" y="4977182"/>
            <a:chExt cx="925200" cy="896400"/>
          </a:xfrm>
        </p:grpSpPr>
        <p:sp>
          <p:nvSpPr>
            <p:cNvPr id="137" name="Rectangle 66"/>
            <p:cNvSpPr/>
            <p:nvPr/>
          </p:nvSpPr>
          <p:spPr bwMode="auto">
            <a:xfrm>
              <a:off x="2434453" y="4977182"/>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HIL System</a:t>
              </a:r>
            </a:p>
          </p:txBody>
        </p:sp>
        <p:pic>
          <p:nvPicPr>
            <p:cNvPr id="139" name="Picture 30"/>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2496951" y="5075905"/>
              <a:ext cx="800204" cy="493390"/>
            </a:xfrm>
            <a:prstGeom prst="rect">
              <a:avLst/>
            </a:prstGeom>
            <a:noFill/>
            <a:ln w="9525">
              <a:noFill/>
              <a:miter lim="800000"/>
              <a:headEnd/>
              <a:tailEnd/>
            </a:ln>
          </p:spPr>
        </p:pic>
      </p:grpSp>
      <p:sp>
        <p:nvSpPr>
          <p:cNvPr id="145" name="Left-Right Arrow 143"/>
          <p:cNvSpPr/>
          <p:nvPr/>
        </p:nvSpPr>
        <p:spPr>
          <a:xfrm rot="5400000">
            <a:off x="2643087" y="4041228"/>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cxnSp>
        <p:nvCxnSpPr>
          <p:cNvPr id="122" name="Straight Arrow Connector 57"/>
          <p:cNvCxnSpPr/>
          <p:nvPr/>
        </p:nvCxnSpPr>
        <p:spPr>
          <a:xfrm flipH="1">
            <a:off x="1529795" y="3875487"/>
            <a:ext cx="0" cy="76690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6" name="Left-Right Arrow 143"/>
          <p:cNvSpPr/>
          <p:nvPr/>
        </p:nvSpPr>
        <p:spPr>
          <a:xfrm rot="5400000">
            <a:off x="1084896" y="4041227"/>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76" name="AutoShape 19"/>
          <p:cNvSpPr>
            <a:spLocks noChangeArrowheads="1"/>
          </p:cNvSpPr>
          <p:nvPr/>
        </p:nvSpPr>
        <p:spPr bwMode="auto">
          <a:xfrm>
            <a:off x="957580" y="1458392"/>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4"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DESIGN</a:t>
            </a:r>
          </a:p>
        </p:txBody>
      </p:sp>
      <p:grpSp>
        <p:nvGrpSpPr>
          <p:cNvPr id="62" name="Gruppieren 61"/>
          <p:cNvGrpSpPr/>
          <p:nvPr/>
        </p:nvGrpSpPr>
        <p:grpSpPr>
          <a:xfrm>
            <a:off x="957580" y="2662557"/>
            <a:ext cx="3108233" cy="1360525"/>
            <a:chOff x="957580" y="2662557"/>
            <a:chExt cx="3108233" cy="1360525"/>
          </a:xfrm>
        </p:grpSpPr>
        <p:sp>
          <p:nvSpPr>
            <p:cNvPr id="6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6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6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DESIGN</a:t>
              </a:r>
            </a:p>
          </p:txBody>
        </p:sp>
      </p:grpSp>
      <p:grpSp>
        <p:nvGrpSpPr>
          <p:cNvPr id="13" name="Gruppieren 12"/>
          <p:cNvGrpSpPr/>
          <p:nvPr/>
        </p:nvGrpSpPr>
        <p:grpSpPr>
          <a:xfrm>
            <a:off x="1070678" y="2974615"/>
            <a:ext cx="2875695" cy="900872"/>
            <a:chOff x="1070678" y="2974615"/>
            <a:chExt cx="2875695" cy="900872"/>
          </a:xfrm>
        </p:grpSpPr>
        <p:grpSp>
          <p:nvGrpSpPr>
            <p:cNvPr id="61" name="Gruppieren 91"/>
            <p:cNvGrpSpPr/>
            <p:nvPr/>
          </p:nvGrpSpPr>
          <p:grpSpPr>
            <a:xfrm>
              <a:off x="1070678" y="2980259"/>
              <a:ext cx="924864" cy="895228"/>
              <a:chOff x="4166646" y="3185785"/>
              <a:chExt cx="1111737" cy="1076114"/>
            </a:xfrm>
          </p:grpSpPr>
          <p:sp>
            <p:nvSpPr>
              <p:cNvPr id="63"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69" name="Gruppieren 75"/>
              <p:cNvGrpSpPr/>
              <p:nvPr/>
            </p:nvGrpSpPr>
            <p:grpSpPr>
              <a:xfrm>
                <a:off x="4247182" y="3496079"/>
                <a:ext cx="952863" cy="323445"/>
                <a:chOff x="-210741" y="5570873"/>
                <a:chExt cx="3549965" cy="1205020"/>
              </a:xfrm>
            </p:grpSpPr>
            <p:sp>
              <p:nvSpPr>
                <p:cNvPr id="75" name="Abgerundetes Rechteck 74"/>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79" name="Gerade Verbindung mit Pfeil 78"/>
                <p:cNvCxnSpPr>
                  <a:stCxn id="75"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Abgerundetes Rechteck 8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83" name="Gerade Verbindung mit Pfeil 82"/>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Freihandform 83"/>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85" name="Freihandform 84"/>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8" name="Gerade Verbindung mit Pfeil 97"/>
                <p:cNvCxnSpPr>
                  <a:endCxn id="75"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2" name="Gruppieren 90"/>
            <p:cNvGrpSpPr/>
            <p:nvPr/>
          </p:nvGrpSpPr>
          <p:grpSpPr>
            <a:xfrm>
              <a:off x="3021511" y="2974615"/>
              <a:ext cx="924862" cy="900000"/>
              <a:chOff x="1976507" y="3185784"/>
              <a:chExt cx="1111736" cy="1081851"/>
            </a:xfrm>
          </p:grpSpPr>
          <p:sp>
            <p:nvSpPr>
              <p:cNvPr id="103" name="Rectangle 41"/>
              <p:cNvSpPr/>
              <p:nvPr/>
            </p:nvSpPr>
            <p:spPr bwMode="auto">
              <a:xfrm>
                <a:off x="1976507" y="3185784"/>
                <a:ext cx="1111736" cy="1081851"/>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Electrical</a:t>
                </a:r>
              </a:p>
            </p:txBody>
          </p:sp>
          <p:grpSp>
            <p:nvGrpSpPr>
              <p:cNvPr id="104" name="Gruppieren 62"/>
              <p:cNvGrpSpPr/>
              <p:nvPr/>
            </p:nvGrpSpPr>
            <p:grpSpPr>
              <a:xfrm>
                <a:off x="2057400" y="3439144"/>
                <a:ext cx="946891" cy="457133"/>
                <a:chOff x="1441643" y="6160477"/>
                <a:chExt cx="1189857" cy="574430"/>
              </a:xfrm>
            </p:grpSpPr>
            <p:sp>
              <p:nvSpPr>
                <p:cNvPr id="105" name="Rechteck 104"/>
                <p:cNvSpPr/>
                <p:nvPr/>
              </p:nvSpPr>
              <p:spPr bwMode="auto">
                <a:xfrm rot="10800000">
                  <a:off x="1441643" y="6425343"/>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6" name="Rechteck 105"/>
                <p:cNvSpPr/>
                <p:nvPr/>
              </p:nvSpPr>
              <p:spPr bwMode="auto">
                <a:xfrm rot="16200000">
                  <a:off x="1399949" y="6413620"/>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7" name="Pfeil nach links 106"/>
                <p:cNvSpPr/>
                <p:nvPr/>
              </p:nvSpPr>
              <p:spPr bwMode="auto">
                <a:xfrm>
                  <a:off x="1653092" y="6219930"/>
                  <a:ext cx="978408" cy="484632"/>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1037" name="Gruppieren 1036"/>
            <p:cNvGrpSpPr/>
            <p:nvPr/>
          </p:nvGrpSpPr>
          <p:grpSpPr>
            <a:xfrm>
              <a:off x="2047319" y="2975849"/>
              <a:ext cx="924864" cy="899638"/>
              <a:chOff x="2496084" y="2975849"/>
              <a:chExt cx="924864" cy="899638"/>
            </a:xfrm>
          </p:grpSpPr>
          <p:sp>
            <p:nvSpPr>
              <p:cNvPr id="100"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026" name="Picture 2" descr="5715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8" name="TextBox 67"/>
          <p:cNvSpPr txBox="1"/>
          <p:nvPr/>
        </p:nvSpPr>
        <p:spPr>
          <a:xfrm>
            <a:off x="957580" y="1427615"/>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9" name="Gruppieren 8"/>
          <p:cNvGrpSpPr/>
          <p:nvPr/>
        </p:nvGrpSpPr>
        <p:grpSpPr>
          <a:xfrm>
            <a:off x="1318290" y="1712152"/>
            <a:ext cx="2348287" cy="452935"/>
            <a:chOff x="1318290" y="1712152"/>
            <a:chExt cx="2348287" cy="452935"/>
          </a:xfrm>
        </p:grpSpPr>
        <p:pic>
          <p:nvPicPr>
            <p:cNvPr id="77" name="Picture 76" descr="doc1.png"/>
            <p:cNvPicPr>
              <a:picLocks noChangeAspect="1"/>
            </p:cNvPicPr>
            <p:nvPr/>
          </p:nvPicPr>
          <p:blipFill>
            <a:blip r:embed="rId8"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8"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78" name="Picture 77" descr="doc1.png"/>
            <p:cNvPicPr>
              <a:picLocks noChangeAspect="1"/>
            </p:cNvPicPr>
            <p:nvPr/>
          </p:nvPicPr>
          <p:blipFill>
            <a:blip r:embed="rId8"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sp>
        <p:nvSpPr>
          <p:cNvPr id="20" name="Titel 19"/>
          <p:cNvSpPr>
            <a:spLocks noGrp="1"/>
          </p:cNvSpPr>
          <p:nvPr>
            <p:ph type="title"/>
          </p:nvPr>
        </p:nvSpPr>
        <p:spPr/>
        <p:txBody>
          <a:bodyPr/>
          <a:lstStyle/>
          <a:p>
            <a:r>
              <a:rPr lang="en-US" dirty="0" smtClean="0"/>
              <a:t>Model-Based Design</a:t>
            </a:r>
            <a:br>
              <a:rPr lang="en-US" dirty="0" smtClean="0"/>
            </a:br>
            <a:r>
              <a:rPr lang="en-US" sz="2400" dirty="0" smtClean="0">
                <a:solidFill>
                  <a:schemeClr val="accent4"/>
                </a:solidFill>
              </a:rPr>
              <a:t>System and Component Level Design</a:t>
            </a:r>
            <a:endParaRPr lang="en-US" sz="2400" dirty="0">
              <a:solidFill>
                <a:schemeClr val="accent4"/>
              </a:solidFill>
            </a:endParaRPr>
          </a:p>
        </p:txBody>
      </p:sp>
      <p:grpSp>
        <p:nvGrpSpPr>
          <p:cNvPr id="72" name="Gruppieren 71"/>
          <p:cNvGrpSpPr/>
          <p:nvPr/>
        </p:nvGrpSpPr>
        <p:grpSpPr>
          <a:xfrm rot="467567">
            <a:off x="1923080" y="2043503"/>
            <a:ext cx="1140756" cy="812706"/>
            <a:chOff x="2262725" y="1968065"/>
            <a:chExt cx="1447610" cy="1031318"/>
          </a:xfrm>
        </p:grpSpPr>
        <p:sp>
          <p:nvSpPr>
            <p:cNvPr id="73" name="Gebogener Pfeil 72"/>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Gebogener Pfeil 73"/>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46" name="Gruppieren 145"/>
          <p:cNvGrpSpPr/>
          <p:nvPr/>
        </p:nvGrpSpPr>
        <p:grpSpPr>
          <a:xfrm flipH="1">
            <a:off x="100372" y="1538051"/>
            <a:ext cx="1000074" cy="4839889"/>
            <a:chOff x="3928747" y="1468310"/>
            <a:chExt cx="1000074" cy="4839889"/>
          </a:xfrm>
        </p:grpSpPr>
        <p:sp>
          <p:nvSpPr>
            <p:cNvPr id="147" name="Rounded Rectangle 70"/>
            <p:cNvSpPr/>
            <p:nvPr/>
          </p:nvSpPr>
          <p:spPr bwMode="auto">
            <a:xfrm>
              <a:off x="4267022" y="1468310"/>
              <a:ext cx="661506" cy="4839889"/>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smtClean="0">
                <a:latin typeface="Arial" pitchFamily="34" charset="0"/>
                <a:cs typeface="Arial" pitchFamily="34" charset="0"/>
              </a:endParaRPr>
            </a:p>
          </p:txBody>
        </p:sp>
        <p:sp>
          <p:nvSpPr>
            <p:cNvPr id="148" name="TextBox 102"/>
            <p:cNvSpPr txBox="1"/>
            <p:nvPr/>
          </p:nvSpPr>
          <p:spPr>
            <a:xfrm rot="5400000">
              <a:off x="3559151" y="3669072"/>
              <a:ext cx="2400786" cy="338554"/>
            </a:xfrm>
            <a:prstGeom prst="rect">
              <a:avLst/>
            </a:prstGeom>
            <a:noFill/>
          </p:spPr>
          <p:txBody>
            <a:bodyPr wrap="none" rtlCol="0" anchor="ctr">
              <a:spAutoFit/>
            </a:bodyPr>
            <a:lstStyle/>
            <a:p>
              <a:pPr algn="ctr"/>
              <a:r>
                <a:rPr lang="en-US" sz="1600" b="1" dirty="0" smtClean="0">
                  <a:latin typeface="Arial" pitchFamily="34" charset="0"/>
                  <a:cs typeface="Arial" pitchFamily="34" charset="0"/>
                </a:rPr>
                <a:t>TEST &amp; VERIFICATION</a:t>
              </a:r>
              <a:endParaRPr lang="en-US" sz="1600" b="1" dirty="0">
                <a:latin typeface="Arial" pitchFamily="34" charset="0"/>
                <a:cs typeface="Arial" pitchFamily="34" charset="0"/>
              </a:endParaRPr>
            </a:p>
          </p:txBody>
        </p:sp>
        <p:grpSp>
          <p:nvGrpSpPr>
            <p:cNvPr id="149" name="Group 42"/>
            <p:cNvGrpSpPr/>
            <p:nvPr/>
          </p:nvGrpSpPr>
          <p:grpSpPr>
            <a:xfrm>
              <a:off x="3928747" y="1720312"/>
              <a:ext cx="676550" cy="1712953"/>
              <a:chOff x="5181600" y="1720312"/>
              <a:chExt cx="676550" cy="1712953"/>
            </a:xfrm>
          </p:grpSpPr>
          <p:sp>
            <p:nvSpPr>
              <p:cNvPr id="157" name="Bent Arrow 43"/>
              <p:cNvSpPr/>
              <p:nvPr/>
            </p:nvSpPr>
            <p:spPr bwMode="auto">
              <a:xfrm flipH="1">
                <a:off x="5181600" y="1720312"/>
                <a:ext cx="676550" cy="1061289"/>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8" name="Freeform 44"/>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0" name="Group 45"/>
            <p:cNvGrpSpPr/>
            <p:nvPr/>
          </p:nvGrpSpPr>
          <p:grpSpPr>
            <a:xfrm>
              <a:off x="3928747" y="3124200"/>
              <a:ext cx="676550" cy="2057400"/>
              <a:chOff x="3952600" y="3124200"/>
              <a:chExt cx="676550" cy="2057400"/>
            </a:xfrm>
          </p:grpSpPr>
          <p:sp>
            <p:nvSpPr>
              <p:cNvPr id="155" name="Bent Arrow 46"/>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6" name="Freeform 47"/>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1" name="Group 48"/>
            <p:cNvGrpSpPr/>
            <p:nvPr/>
          </p:nvGrpSpPr>
          <p:grpSpPr>
            <a:xfrm>
              <a:off x="3928747" y="4871277"/>
              <a:ext cx="676550" cy="1436921"/>
              <a:chOff x="3952600" y="4871277"/>
              <a:chExt cx="676550" cy="1436921"/>
            </a:xfrm>
          </p:grpSpPr>
          <p:sp>
            <p:nvSpPr>
              <p:cNvPr id="152" name="Bent Arrow 49"/>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3" name="Freeform 62"/>
              <p:cNvSpPr/>
              <p:nvPr/>
            </p:nvSpPr>
            <p:spPr bwMode="auto">
              <a:xfrm flipH="1" flipV="1">
                <a:off x="3952600" y="5410199"/>
                <a:ext cx="676550" cy="897999"/>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grpSp>
        <p:nvGrpSpPr>
          <p:cNvPr id="171" name="Gruppieren 170"/>
          <p:cNvGrpSpPr/>
          <p:nvPr/>
        </p:nvGrpSpPr>
        <p:grpSpPr>
          <a:xfrm rot="467567">
            <a:off x="1919761" y="2043503"/>
            <a:ext cx="1140756" cy="812706"/>
            <a:chOff x="2262725" y="1968065"/>
            <a:chExt cx="1447610" cy="1031318"/>
          </a:xfrm>
          <a:effectLst>
            <a:glow rad="228600">
              <a:schemeClr val="accent4">
                <a:satMod val="175000"/>
                <a:alpha val="40000"/>
              </a:schemeClr>
            </a:glow>
          </a:effectLst>
        </p:grpSpPr>
        <p:sp>
          <p:nvSpPr>
            <p:cNvPr id="172" name="Gebogener Pfeil 171"/>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3" name="Gebogener Pfeil 172"/>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67" name="Pfeil nach rechts 166"/>
          <p:cNvSpPr/>
          <p:nvPr/>
        </p:nvSpPr>
        <p:spPr>
          <a:xfrm rot="10800000">
            <a:off x="3993078" y="3674196"/>
            <a:ext cx="600674"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74" name="Gruppieren 173"/>
          <p:cNvGrpSpPr/>
          <p:nvPr/>
        </p:nvGrpSpPr>
        <p:grpSpPr>
          <a:xfrm>
            <a:off x="2972183" y="1615760"/>
            <a:ext cx="5851244" cy="849798"/>
            <a:chOff x="2984908" y="1615760"/>
            <a:chExt cx="5851244" cy="849798"/>
          </a:xfrm>
        </p:grpSpPr>
        <p:sp>
          <p:nvSpPr>
            <p:cNvPr id="175" name="AutoShape 32"/>
            <p:cNvSpPr>
              <a:spLocks noChangeArrowheads="1"/>
            </p:cNvSpPr>
            <p:nvPr/>
          </p:nvSpPr>
          <p:spPr bwMode="auto">
            <a:xfrm>
              <a:off x="5791200" y="1615760"/>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marL="72000" algn="ctr" eaLnBrk="0" fontAlgn="base" hangingPunct="0">
                <a:spcBef>
                  <a:spcPct val="0"/>
                </a:spcBef>
                <a:spcAft>
                  <a:spcPct val="0"/>
                </a:spcAft>
              </a:pPr>
              <a:r>
                <a:rPr lang="en-US" sz="1600" dirty="0" smtClean="0">
                  <a:solidFill>
                    <a:schemeClr val="bg1"/>
                  </a:solidFill>
                  <a:latin typeface="Arial" pitchFamily="34" charset="0"/>
                  <a:cs typeface="Arial" pitchFamily="34" charset="0"/>
                </a:rPr>
                <a:t>System-level simulation </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refines requirements</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component design</a:t>
              </a:r>
              <a:endParaRPr lang="en-US" sz="1600" dirty="0">
                <a:solidFill>
                  <a:schemeClr val="bg1"/>
                </a:solidFill>
                <a:latin typeface="Arial" pitchFamily="34" charset="0"/>
                <a:cs typeface="Arial" pitchFamily="34" charset="0"/>
              </a:endParaRPr>
            </a:p>
          </p:txBody>
        </p:sp>
        <p:cxnSp>
          <p:nvCxnSpPr>
            <p:cNvPr id="176" name="Straight Connector 59"/>
            <p:cNvCxnSpPr>
              <a:endCxn id="175" idx="1"/>
            </p:cNvCxnSpPr>
            <p:nvPr/>
          </p:nvCxnSpPr>
          <p:spPr>
            <a:xfrm flipV="1">
              <a:off x="2984908" y="2040659"/>
              <a:ext cx="2806292" cy="38695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25" name="Gruppieren 24"/>
          <p:cNvGrpSpPr/>
          <p:nvPr/>
        </p:nvGrpSpPr>
        <p:grpSpPr>
          <a:xfrm>
            <a:off x="4339266" y="3825522"/>
            <a:ext cx="4503818" cy="2343835"/>
            <a:chOff x="4339266" y="3886998"/>
            <a:chExt cx="4503818" cy="2343835"/>
          </a:xfrm>
        </p:grpSpPr>
        <p:sp>
          <p:nvSpPr>
            <p:cNvPr id="179" name="AutoShape 32"/>
            <p:cNvSpPr>
              <a:spLocks noChangeArrowheads="1"/>
            </p:cNvSpPr>
            <p:nvPr/>
          </p:nvSpPr>
          <p:spPr bwMode="auto">
            <a:xfrm>
              <a:off x="5798132" y="5381035"/>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Results from detailed simulation refine system-level simulation</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use in rest of design process</a:t>
              </a:r>
              <a:endParaRPr lang="en-US" sz="1600" dirty="0">
                <a:solidFill>
                  <a:schemeClr val="bg1"/>
                </a:solidFill>
                <a:latin typeface="Arial" pitchFamily="34" charset="0"/>
                <a:cs typeface="Arial" pitchFamily="34" charset="0"/>
              </a:endParaRPr>
            </a:p>
          </p:txBody>
        </p:sp>
        <p:cxnSp>
          <p:nvCxnSpPr>
            <p:cNvPr id="180" name="Straight Connector 59"/>
            <p:cNvCxnSpPr>
              <a:endCxn id="179" idx="1"/>
            </p:cNvCxnSpPr>
            <p:nvPr/>
          </p:nvCxnSpPr>
          <p:spPr>
            <a:xfrm>
              <a:off x="4339266" y="3886998"/>
              <a:ext cx="1458866" cy="191893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36" name="Gruppieren 35"/>
          <p:cNvGrpSpPr/>
          <p:nvPr/>
        </p:nvGrpSpPr>
        <p:grpSpPr>
          <a:xfrm>
            <a:off x="4006544" y="3357082"/>
            <a:ext cx="654335" cy="166041"/>
            <a:chOff x="4006544" y="3357082"/>
            <a:chExt cx="654335" cy="166041"/>
          </a:xfrm>
        </p:grpSpPr>
        <p:grpSp>
          <p:nvGrpSpPr>
            <p:cNvPr id="17" name="Gruppieren 16"/>
            <p:cNvGrpSpPr/>
            <p:nvPr/>
          </p:nvGrpSpPr>
          <p:grpSpPr>
            <a:xfrm>
              <a:off x="4048879" y="3357082"/>
              <a:ext cx="612000" cy="24056"/>
              <a:chOff x="4048879" y="3333026"/>
              <a:chExt cx="612000" cy="24056"/>
            </a:xfrm>
          </p:grpSpPr>
          <p:cxnSp>
            <p:nvCxnSpPr>
              <p:cNvPr id="12" name="Gerade Verbindung 11"/>
              <p:cNvCxnSpPr/>
              <p:nvPr/>
            </p:nvCxnSpPr>
            <p:spPr>
              <a:xfrm>
                <a:off x="4048879" y="3357082"/>
                <a:ext cx="612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a:stCxn id="64" idx="3"/>
                <a:endCxn id="101" idx="1"/>
              </p:cNvCxnSpPr>
              <p:nvPr/>
            </p:nvCxnSpPr>
            <p:spPr>
              <a:xfrm>
                <a:off x="4065813" y="3333026"/>
                <a:ext cx="546906"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4" name="Gruppieren 183"/>
            <p:cNvGrpSpPr/>
            <p:nvPr/>
          </p:nvGrpSpPr>
          <p:grpSpPr>
            <a:xfrm>
              <a:off x="4006544" y="3523123"/>
              <a:ext cx="612000" cy="0"/>
              <a:chOff x="4006544" y="3357082"/>
              <a:chExt cx="612000" cy="0"/>
            </a:xfrm>
          </p:grpSpPr>
          <p:cxnSp>
            <p:nvCxnSpPr>
              <p:cNvPr id="185" name="Gerade Verbindung 184"/>
              <p:cNvCxnSpPr/>
              <p:nvPr/>
            </p:nvCxnSpPr>
            <p:spPr>
              <a:xfrm>
                <a:off x="4006544" y="3357082"/>
                <a:ext cx="612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a:off x="4065813" y="3357082"/>
                <a:ext cx="546906"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4612719" y="2662557"/>
            <a:ext cx="3235882" cy="1360525"/>
            <a:chOff x="4612719" y="2662557"/>
            <a:chExt cx="3235882" cy="1360525"/>
          </a:xfrm>
        </p:grpSpPr>
        <p:sp>
          <p:nvSpPr>
            <p:cNvPr id="101" name="Rounded Rectangle 79"/>
            <p:cNvSpPr/>
            <p:nvPr/>
          </p:nvSpPr>
          <p:spPr bwMode="auto">
            <a:xfrm>
              <a:off x="4612719" y="2691082"/>
              <a:ext cx="323588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08" name="Rounded Rectangle 80"/>
            <p:cNvSpPr/>
            <p:nvPr/>
          </p:nvSpPr>
          <p:spPr bwMode="auto">
            <a:xfrm>
              <a:off x="4703934" y="2927472"/>
              <a:ext cx="3068466"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2" name="TextBox 69"/>
            <p:cNvSpPr txBox="1"/>
            <p:nvPr/>
          </p:nvSpPr>
          <p:spPr>
            <a:xfrm>
              <a:off x="5083200" y="2662557"/>
              <a:ext cx="2232000"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COMPONENT DESIGN</a:t>
              </a:r>
            </a:p>
          </p:txBody>
        </p:sp>
        <p:grpSp>
          <p:nvGrpSpPr>
            <p:cNvPr id="163" name="Gruppieren 162"/>
            <p:cNvGrpSpPr/>
            <p:nvPr/>
          </p:nvGrpSpPr>
          <p:grpSpPr>
            <a:xfrm>
              <a:off x="4760759" y="2974615"/>
              <a:ext cx="924862" cy="900000"/>
              <a:chOff x="4902926" y="2974615"/>
              <a:chExt cx="924862" cy="900000"/>
            </a:xfrm>
          </p:grpSpPr>
          <p:sp>
            <p:nvSpPr>
              <p:cNvPr id="164" name="Rectangle 41"/>
              <p:cNvSpPr/>
              <p:nvPr/>
            </p:nvSpPr>
            <p:spPr bwMode="auto">
              <a:xfrm>
                <a:off x="4902926"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JMAG</a:t>
                </a:r>
                <a:endParaRPr kumimoji="0" lang="en-US" sz="1200" b="1" i="0" u="none" strike="noStrike" cap="none" normalizeH="0" baseline="0" dirty="0" smtClean="0">
                  <a:ln>
                    <a:noFill/>
                  </a:ln>
                  <a:solidFill>
                    <a:schemeClr val="tx1"/>
                  </a:solidFill>
                  <a:effectLst/>
                  <a:latin typeface="+mj-lt"/>
                </a:endParaRPr>
              </a:p>
            </p:txBody>
          </p:sp>
          <p:pic>
            <p:nvPicPr>
              <p:cNvPr id="165" name="Picture 4" descr="http://www.zmulate.com/_/rsrc/1231463684581/examples/bevel_gear_stress.png?height=293&amp;width=420"/>
              <p:cNvPicPr>
                <a:picLocks noChangeAspect="1" noChangeArrowheads="1"/>
              </p:cNvPicPr>
              <p:nvPr/>
            </p:nvPicPr>
            <p:blipFill rotWithShape="1">
              <a:blip r:embed="rId9" cstate="print">
                <a:grayscl/>
              </a:blip>
              <a:srcRect l="41130" t="22824" r="5989" b="32062"/>
              <a:stretch/>
            </p:blipFill>
            <p:spPr bwMode="auto">
              <a:xfrm>
                <a:off x="4953133" y="3088667"/>
                <a:ext cx="844553" cy="502643"/>
              </a:xfrm>
              <a:prstGeom prst="rect">
                <a:avLst/>
              </a:prstGeom>
              <a:noFill/>
              <a:ln>
                <a:solidFill>
                  <a:srgbClr val="5F5F5F"/>
                </a:solidFill>
              </a:ln>
            </p:spPr>
          </p:pic>
        </p:grpSp>
        <p:grpSp>
          <p:nvGrpSpPr>
            <p:cNvPr id="168" name="Gruppieren 167"/>
            <p:cNvGrpSpPr/>
            <p:nvPr/>
          </p:nvGrpSpPr>
          <p:grpSpPr>
            <a:xfrm>
              <a:off x="5757978" y="2974615"/>
              <a:ext cx="924862" cy="900000"/>
              <a:chOff x="5757978" y="2974615"/>
              <a:chExt cx="924862" cy="900000"/>
            </a:xfrm>
          </p:grpSpPr>
          <p:sp>
            <p:nvSpPr>
              <p:cNvPr id="169" name="Rectangle 41"/>
              <p:cNvSpPr/>
              <p:nvPr/>
            </p:nvSpPr>
            <p:spPr bwMode="auto">
              <a:xfrm>
                <a:off x="575797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SABER</a:t>
                </a:r>
              </a:p>
            </p:txBody>
          </p:sp>
          <p:pic>
            <p:nvPicPr>
              <p:cNvPr id="170"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nvGrpSpPr>
            <p:cNvPr id="99" name="Gruppieren 167"/>
            <p:cNvGrpSpPr/>
            <p:nvPr/>
          </p:nvGrpSpPr>
          <p:grpSpPr>
            <a:xfrm>
              <a:off x="6766560" y="2971800"/>
              <a:ext cx="924862" cy="900000"/>
              <a:chOff x="5742738" y="2974615"/>
              <a:chExt cx="924862" cy="900000"/>
            </a:xfrm>
          </p:grpSpPr>
          <p:sp>
            <p:nvSpPr>
              <p:cNvPr id="117" name="Rectangle 41"/>
              <p:cNvSpPr/>
              <p:nvPr/>
            </p:nvSpPr>
            <p:spPr bwMode="auto">
              <a:xfrm>
                <a:off x="574273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SPICE</a:t>
                </a:r>
              </a:p>
            </p:txBody>
          </p:sp>
          <p:pic>
            <p:nvPicPr>
              <p:cNvPr id="118"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grpSp>
        <p:nvGrpSpPr>
          <p:cNvPr id="26" name="Gruppieren 25"/>
          <p:cNvGrpSpPr/>
          <p:nvPr/>
        </p:nvGrpSpPr>
        <p:grpSpPr>
          <a:xfrm>
            <a:off x="4339266" y="3452835"/>
            <a:ext cx="4503818" cy="1611712"/>
            <a:chOff x="4339266" y="2538835"/>
            <a:chExt cx="4503818" cy="1611712"/>
          </a:xfrm>
        </p:grpSpPr>
        <p:sp>
          <p:nvSpPr>
            <p:cNvPr id="182" name="AutoShape 32"/>
            <p:cNvSpPr>
              <a:spLocks noChangeArrowheads="1"/>
            </p:cNvSpPr>
            <p:nvPr/>
          </p:nvSpPr>
          <p:spPr bwMode="auto">
            <a:xfrm>
              <a:off x="5798132" y="3300749"/>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Co-simulation can be used</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as a verification step</a:t>
              </a:r>
              <a:endParaRPr lang="en-US" sz="1600" dirty="0">
                <a:solidFill>
                  <a:schemeClr val="bg1"/>
                </a:solidFill>
                <a:latin typeface="Arial" pitchFamily="34" charset="0"/>
                <a:cs typeface="Arial" pitchFamily="34" charset="0"/>
              </a:endParaRPr>
            </a:p>
          </p:txBody>
        </p:sp>
        <p:cxnSp>
          <p:nvCxnSpPr>
            <p:cNvPr id="183" name="Straight Connector 59"/>
            <p:cNvCxnSpPr>
              <a:endCxn id="182" idx="1"/>
            </p:cNvCxnSpPr>
            <p:nvPr/>
          </p:nvCxnSpPr>
          <p:spPr>
            <a:xfrm>
              <a:off x="4339266" y="2538835"/>
              <a:ext cx="1458866" cy="1186813"/>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spTree>
    <p:extLst>
      <p:ext uri="{BB962C8B-B14F-4D97-AF65-F5344CB8AC3E}">
        <p14:creationId xmlns:p14="http://schemas.microsoft.com/office/powerpoint/2010/main" val="23092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500"/>
                                        <p:tgtEl>
                                          <p:spTgt spid="16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04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Aircraft </a:t>
            </a:r>
            <a:r>
              <a:rPr lang="en-US" dirty="0" smtClean="0"/>
              <a:t>Power </a:t>
            </a:r>
            <a:r>
              <a:rPr lang="en-US" dirty="0" smtClean="0"/>
              <a:t>Network</a:t>
            </a:r>
            <a:r>
              <a:rPr lang="en-US" dirty="0" smtClean="0"/>
              <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743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AutoShape 4"/>
          <p:cNvSpPr>
            <a:spLocks noChangeArrowheads="1"/>
          </p:cNvSpPr>
          <p:nvPr/>
        </p:nvSpPr>
        <p:spPr bwMode="auto">
          <a:xfrm rot="16200000" flipV="1">
            <a:off x="1805115" y="3465196"/>
            <a:ext cx="438151" cy="1584960"/>
          </a:xfrm>
          <a:prstGeom prst="cube">
            <a:avLst>
              <a:gd name="adj" fmla="val 25000"/>
            </a:avLst>
          </a:prstGeom>
          <a:gradFill rotWithShape="1">
            <a:gsLst>
              <a:gs pos="0">
                <a:srgbClr val="FF0000">
                  <a:gamma/>
                  <a:shade val="46275"/>
                  <a:invGamma/>
                </a:srgbClr>
              </a:gs>
              <a:gs pos="50000">
                <a:srgbClr val="FF0000"/>
              </a:gs>
              <a:gs pos="100000">
                <a:srgbClr val="FF00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SimMechanics</a:t>
            </a:r>
            <a:r>
              <a:rPr lang="de-DE" sz="1200" b="1" baseline="30000" dirty="0">
                <a:solidFill>
                  <a:schemeClr val="bg1"/>
                </a:solidFill>
                <a:latin typeface="Arial" pitchFamily="34" charset="0"/>
                <a:cs typeface="Arial" pitchFamily="34" charset="0"/>
              </a:rPr>
              <a:t>™</a:t>
            </a:r>
          </a:p>
        </p:txBody>
      </p:sp>
      <p:sp>
        <p:nvSpPr>
          <p:cNvPr id="237573" name="Rectangle 5"/>
          <p:cNvSpPr>
            <a:spLocks noChangeArrowheads="1"/>
          </p:cNvSpPr>
          <p:nvPr/>
        </p:nvSpPr>
        <p:spPr bwMode="auto">
          <a:xfrm>
            <a:off x="698310" y="5695952"/>
            <a:ext cx="2644775"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Mechanical dynamics (3-D)</a:t>
            </a:r>
          </a:p>
        </p:txBody>
      </p:sp>
      <p:sp>
        <p:nvSpPr>
          <p:cNvPr id="237574" name="AutoShape 6"/>
          <p:cNvSpPr>
            <a:spLocks noChangeArrowheads="1"/>
          </p:cNvSpPr>
          <p:nvPr/>
        </p:nvSpPr>
        <p:spPr bwMode="auto">
          <a:xfrm rot="16200000" flipV="1">
            <a:off x="4440619" y="3466720"/>
            <a:ext cx="438151" cy="1581912"/>
          </a:xfrm>
          <a:prstGeom prst="cube">
            <a:avLst>
              <a:gd name="adj" fmla="val 25000"/>
            </a:avLst>
          </a:prstGeom>
          <a:gradFill rotWithShape="1">
            <a:gsLst>
              <a:gs pos="0">
                <a:srgbClr val="00CCFF">
                  <a:gamma/>
                  <a:shade val="46275"/>
                  <a:invGamma/>
                </a:srgbClr>
              </a:gs>
              <a:gs pos="50000">
                <a:srgbClr val="00CCFF"/>
              </a:gs>
              <a:gs pos="100000">
                <a:srgbClr val="00CCFF">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SimDriveline</a:t>
            </a:r>
            <a:r>
              <a:rPr lang="de-DE" sz="1200" b="1" baseline="30000" dirty="0">
                <a:solidFill>
                  <a:schemeClr val="bg1"/>
                </a:solidFill>
                <a:latin typeface="Arial" pitchFamily="34" charset="0"/>
                <a:cs typeface="Arial" pitchFamily="34" charset="0"/>
              </a:rPr>
              <a:t>™</a:t>
            </a:r>
          </a:p>
        </p:txBody>
      </p:sp>
      <p:sp>
        <p:nvSpPr>
          <p:cNvPr id="237575" name="Rectangle 7"/>
          <p:cNvSpPr>
            <a:spLocks noChangeArrowheads="1"/>
          </p:cNvSpPr>
          <p:nvPr/>
        </p:nvSpPr>
        <p:spPr bwMode="auto">
          <a:xfrm>
            <a:off x="3517899" y="5695952"/>
            <a:ext cx="2408238"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Drivetrain systems (1-D)</a:t>
            </a:r>
          </a:p>
        </p:txBody>
      </p:sp>
      <p:sp>
        <p:nvSpPr>
          <p:cNvPr id="237576" name="AutoShape 8"/>
          <p:cNvSpPr>
            <a:spLocks noChangeArrowheads="1"/>
          </p:cNvSpPr>
          <p:nvPr/>
        </p:nvSpPr>
        <p:spPr bwMode="auto">
          <a:xfrm rot="16200000" flipV="1">
            <a:off x="6992829" y="1045420"/>
            <a:ext cx="400903" cy="1584960"/>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SimHydraulics</a:t>
            </a:r>
            <a:r>
              <a:rPr lang="de-DE" sz="1200" b="1" baseline="30000" dirty="0">
                <a:solidFill>
                  <a:schemeClr val="bg1"/>
                </a:solidFill>
                <a:latin typeface="Arial" pitchFamily="34" charset="0"/>
                <a:cs typeface="Arial" pitchFamily="34" charset="0"/>
              </a:rPr>
              <a:t>®</a:t>
            </a:r>
          </a:p>
        </p:txBody>
      </p:sp>
      <p:sp>
        <p:nvSpPr>
          <p:cNvPr id="237577" name="Rectangle 9"/>
          <p:cNvSpPr>
            <a:spLocks noChangeArrowheads="1"/>
          </p:cNvSpPr>
          <p:nvPr/>
        </p:nvSpPr>
        <p:spPr bwMode="auto">
          <a:xfrm>
            <a:off x="6173787" y="3533001"/>
            <a:ext cx="2360613"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Fluid power </a:t>
            </a:r>
            <a:r>
              <a:rPr lang="de-DE" sz="1600" i="1" dirty="0">
                <a:solidFill>
                  <a:schemeClr val="accent5">
                    <a:lumMod val="50000"/>
                  </a:schemeClr>
                </a:solidFill>
              </a:rPr>
              <a:t>and </a:t>
            </a:r>
            <a:r>
              <a:rPr lang="en-US" sz="1600" i="1" dirty="0">
                <a:solidFill>
                  <a:schemeClr val="accent5">
                    <a:lumMod val="50000"/>
                  </a:schemeClr>
                </a:solidFill>
              </a:rPr>
              <a:t>control</a:t>
            </a:r>
          </a:p>
        </p:txBody>
      </p:sp>
      <p:sp>
        <p:nvSpPr>
          <p:cNvPr id="237578" name="Rectangle 10"/>
          <p:cNvSpPr>
            <a:spLocks noChangeArrowheads="1"/>
          </p:cNvSpPr>
          <p:nvPr/>
        </p:nvSpPr>
        <p:spPr bwMode="auto">
          <a:xfrm>
            <a:off x="3038475" y="3276600"/>
            <a:ext cx="3355975"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smtClean="0">
                <a:solidFill>
                  <a:schemeClr val="accent5">
                    <a:lumMod val="50000"/>
                  </a:schemeClr>
                </a:solidFill>
              </a:rPr>
              <a:t>Multi-domain </a:t>
            </a:r>
            <a:r>
              <a:rPr lang="en-US" sz="1600" i="1" dirty="0">
                <a:solidFill>
                  <a:schemeClr val="accent5">
                    <a:lumMod val="50000"/>
                  </a:schemeClr>
                </a:solidFill>
              </a:rPr>
              <a:t>physical systems</a:t>
            </a:r>
          </a:p>
        </p:txBody>
      </p:sp>
      <p:sp>
        <p:nvSpPr>
          <p:cNvPr id="237579" name="Rectangle 11"/>
          <p:cNvSpPr>
            <a:spLocks noChangeArrowheads="1"/>
          </p:cNvSpPr>
          <p:nvPr/>
        </p:nvSpPr>
        <p:spPr bwMode="auto">
          <a:xfrm>
            <a:off x="609600" y="3533001"/>
            <a:ext cx="2674937"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Electrical power systems</a:t>
            </a:r>
          </a:p>
        </p:txBody>
      </p:sp>
      <p:sp>
        <p:nvSpPr>
          <p:cNvPr id="237580" name="AutoShape 12"/>
          <p:cNvSpPr>
            <a:spLocks noChangeArrowheads="1"/>
          </p:cNvSpPr>
          <p:nvPr/>
        </p:nvSpPr>
        <p:spPr bwMode="auto">
          <a:xfrm rot="16200000" flipV="1">
            <a:off x="1787063" y="859290"/>
            <a:ext cx="438151" cy="1975575"/>
          </a:xfrm>
          <a:prstGeom prst="cube">
            <a:avLst>
              <a:gd name="adj" fmla="val 25000"/>
            </a:avLst>
          </a:prstGeom>
          <a:gradFill rotWithShape="1">
            <a:gsLst>
              <a:gs pos="0">
                <a:srgbClr val="009900">
                  <a:gamma/>
                  <a:shade val="46275"/>
                  <a:invGamma/>
                </a:srgbClr>
              </a:gs>
              <a:gs pos="50000">
                <a:srgbClr val="009900"/>
              </a:gs>
              <a:gs pos="100000">
                <a:srgbClr val="00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SimPowerSystems</a:t>
            </a:r>
            <a:r>
              <a:rPr lang="de-DE" sz="1200" b="1" baseline="30000" dirty="0">
                <a:solidFill>
                  <a:schemeClr val="bg1"/>
                </a:solidFill>
              </a:rPr>
              <a:t>™</a:t>
            </a:r>
          </a:p>
        </p:txBody>
      </p:sp>
      <p:sp>
        <p:nvSpPr>
          <p:cNvPr id="237590" name="AutoShape 22"/>
          <p:cNvSpPr>
            <a:spLocks noChangeArrowheads="1"/>
          </p:cNvSpPr>
          <p:nvPr/>
        </p:nvSpPr>
        <p:spPr bwMode="auto">
          <a:xfrm rot="16200000" flipV="1">
            <a:off x="7050406" y="3465196"/>
            <a:ext cx="438151" cy="1584960"/>
          </a:xfrm>
          <a:prstGeom prst="cube">
            <a:avLst>
              <a:gd name="adj" fmla="val 25000"/>
            </a:avLst>
          </a:prstGeom>
          <a:gradFill rotWithShape="1">
            <a:gsLst>
              <a:gs pos="0">
                <a:srgbClr val="0000FF">
                  <a:gamma/>
                  <a:shade val="13725"/>
                  <a:invGamma/>
                </a:srgbClr>
              </a:gs>
              <a:gs pos="50000">
                <a:srgbClr val="0000FF"/>
              </a:gs>
              <a:gs pos="100000">
                <a:srgbClr val="0000FF">
                  <a:gamma/>
                  <a:shade val="1372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SimElectronics</a:t>
            </a:r>
            <a:r>
              <a:rPr lang="de-DE" sz="1200" b="1" baseline="30000" dirty="0">
                <a:solidFill>
                  <a:schemeClr val="bg1"/>
                </a:solidFill>
                <a:latin typeface="Arial" pitchFamily="34" charset="0"/>
                <a:cs typeface="Arial" pitchFamily="34" charset="0"/>
              </a:rPr>
              <a:t>™</a:t>
            </a:r>
          </a:p>
        </p:txBody>
      </p:sp>
      <p:sp>
        <p:nvSpPr>
          <p:cNvPr id="237591" name="Rectangle 23"/>
          <p:cNvSpPr>
            <a:spLocks noChangeArrowheads="1"/>
          </p:cNvSpPr>
          <p:nvPr/>
        </p:nvSpPr>
        <p:spPr bwMode="auto">
          <a:xfrm>
            <a:off x="6078537" y="5695952"/>
            <a:ext cx="2303463" cy="584775"/>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Electromechanical and </a:t>
            </a:r>
            <a:br>
              <a:rPr lang="en-US" sz="1600" i="1" dirty="0">
                <a:solidFill>
                  <a:schemeClr val="accent5">
                    <a:lumMod val="50000"/>
                  </a:schemeClr>
                </a:solidFill>
              </a:rPr>
            </a:br>
            <a:r>
              <a:rPr lang="en-US" sz="1600" i="1" dirty="0">
                <a:solidFill>
                  <a:schemeClr val="accent5">
                    <a:lumMod val="50000"/>
                  </a:schemeClr>
                </a:solidFill>
              </a:rPr>
              <a:t>electronic systems</a:t>
            </a:r>
          </a:p>
        </p:txBody>
      </p:sp>
      <p:pic>
        <p:nvPicPr>
          <p:cNvPr id="237592" name="Picture 24"/>
          <p:cNvPicPr>
            <a:picLocks noChangeAspect="1" noChangeArrowheads="1"/>
          </p:cNvPicPr>
          <p:nvPr/>
        </p:nvPicPr>
        <p:blipFill>
          <a:blip r:embed="rId3"/>
          <a:srcRect/>
          <a:stretch>
            <a:fillRect/>
          </a:stretch>
        </p:blipFill>
        <p:spPr bwMode="auto">
          <a:xfrm>
            <a:off x="1663338" y="2112223"/>
            <a:ext cx="1168572" cy="8873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3" name="Picture 25"/>
          <p:cNvPicPr>
            <a:picLocks noChangeAspect="1" noChangeArrowheads="1"/>
          </p:cNvPicPr>
          <p:nvPr/>
        </p:nvPicPr>
        <p:blipFill>
          <a:blip r:embed="rId4" cstate="print"/>
          <a:srcRect/>
          <a:stretch>
            <a:fillRect/>
          </a:stretch>
        </p:blipFill>
        <p:spPr bwMode="auto">
          <a:xfrm>
            <a:off x="1037069" y="2618602"/>
            <a:ext cx="872879" cy="81676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4" name="Picture 26"/>
          <p:cNvPicPr>
            <a:picLocks noChangeAspect="1" noChangeArrowheads="1"/>
          </p:cNvPicPr>
          <p:nvPr/>
        </p:nvPicPr>
        <p:blipFill>
          <a:blip r:embed="rId5"/>
          <a:srcRect/>
          <a:stretch>
            <a:fillRect/>
          </a:stretch>
        </p:blipFill>
        <p:spPr bwMode="auto">
          <a:xfrm>
            <a:off x="4180794" y="5086352"/>
            <a:ext cx="907143" cy="47428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5" name="Picture 27"/>
          <p:cNvPicPr>
            <a:picLocks noChangeAspect="1" noChangeArrowheads="1"/>
          </p:cNvPicPr>
          <p:nvPr/>
        </p:nvPicPr>
        <p:blipFill>
          <a:blip r:embed="rId6"/>
          <a:srcRect/>
          <a:stretch>
            <a:fillRect/>
          </a:stretch>
        </p:blipFill>
        <p:spPr bwMode="auto">
          <a:xfrm>
            <a:off x="4049404" y="4572396"/>
            <a:ext cx="1151429" cy="505848"/>
          </a:xfrm>
          <a:prstGeom prst="rect">
            <a:avLst/>
          </a:prstGeom>
          <a:noFill/>
        </p:spPr>
      </p:pic>
      <p:pic>
        <p:nvPicPr>
          <p:cNvPr id="237596" name="Picture 28"/>
          <p:cNvPicPr>
            <a:picLocks noChangeAspect="1" noChangeArrowheads="1"/>
          </p:cNvPicPr>
          <p:nvPr/>
        </p:nvPicPr>
        <p:blipFill>
          <a:blip r:embed="rId7"/>
          <a:srcRect/>
          <a:stretch>
            <a:fillRect/>
          </a:stretch>
        </p:blipFill>
        <p:spPr bwMode="auto">
          <a:xfrm>
            <a:off x="1381910" y="4572095"/>
            <a:ext cx="1450000" cy="74285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7" name="Picture 29"/>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1027747" y="4476752"/>
            <a:ext cx="480499" cy="1264843"/>
          </a:xfrm>
          <a:prstGeom prst="rect">
            <a:avLst/>
          </a:prstGeom>
          <a:noFill/>
          <a:ln w="9525" algn="ctr">
            <a:miter lim="800000"/>
            <a:headEnd/>
            <a:tailEnd/>
          </a:ln>
        </p:spPr>
      </p:pic>
      <p:pic>
        <p:nvPicPr>
          <p:cNvPr id="237598" name="Picture 30"/>
          <p:cNvPicPr>
            <a:picLocks noChangeAspect="1" noChangeArrowheads="1"/>
          </p:cNvPicPr>
          <p:nvPr/>
        </p:nvPicPr>
        <p:blipFill>
          <a:blip r:embed="rId9" cstate="print"/>
          <a:srcRect/>
          <a:stretch>
            <a:fillRect/>
          </a:stretch>
        </p:blipFill>
        <p:spPr bwMode="auto">
          <a:xfrm>
            <a:off x="7003071" y="4705352"/>
            <a:ext cx="1150329" cy="8011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2" name="Group 31"/>
          <p:cNvGrpSpPr>
            <a:grpSpLocks noChangeAspect="1"/>
          </p:cNvGrpSpPr>
          <p:nvPr/>
        </p:nvGrpSpPr>
        <p:grpSpPr bwMode="auto">
          <a:xfrm>
            <a:off x="6248400" y="4572000"/>
            <a:ext cx="1029624" cy="609600"/>
            <a:chOff x="3591" y="3056"/>
            <a:chExt cx="1184" cy="701"/>
          </a:xfrm>
        </p:grpSpPr>
        <p:sp>
          <p:nvSpPr>
            <p:cNvPr id="237600" name="Freeform 32"/>
            <p:cNvSpPr>
              <a:spLocks/>
            </p:cNvSpPr>
            <p:nvPr/>
          </p:nvSpPr>
          <p:spPr bwMode="auto">
            <a:xfrm>
              <a:off x="3802" y="3148"/>
              <a:ext cx="281"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rgbClr val="FF0000"/>
              </a:solidFill>
              <a:prstDash val="solid"/>
              <a:round/>
              <a:headEnd type="oval" w="sm" len="sm"/>
              <a:tailEnd type="oval" w="sm" len="sm"/>
            </a:ln>
            <a:effectLst/>
          </p:spPr>
          <p:txBody>
            <a:bodyPr/>
            <a:lstStyle/>
            <a:p>
              <a:endParaRPr lang="en-US" dirty="0"/>
            </a:p>
          </p:txBody>
        </p:sp>
        <p:sp>
          <p:nvSpPr>
            <p:cNvPr id="237601" name="Freeform 33"/>
            <p:cNvSpPr>
              <a:spLocks/>
            </p:cNvSpPr>
            <p:nvPr/>
          </p:nvSpPr>
          <p:spPr bwMode="auto">
            <a:xfrm>
              <a:off x="3795" y="3321"/>
              <a:ext cx="280"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chemeClr val="tx1"/>
              </a:solidFill>
              <a:prstDash val="solid"/>
              <a:round/>
              <a:headEnd type="oval" w="sm" len="sm"/>
              <a:tailEnd type="oval" w="sm" len="sm"/>
            </a:ln>
            <a:effectLst/>
          </p:spPr>
          <p:txBody>
            <a:bodyPr/>
            <a:lstStyle/>
            <a:p>
              <a:endParaRPr lang="en-US" dirty="0"/>
            </a:p>
          </p:txBody>
        </p:sp>
        <p:grpSp>
          <p:nvGrpSpPr>
            <p:cNvPr id="3" name="Group 34"/>
            <p:cNvGrpSpPr>
              <a:grpSpLocks/>
            </p:cNvGrpSpPr>
            <p:nvPr/>
          </p:nvGrpSpPr>
          <p:grpSpPr bwMode="auto">
            <a:xfrm>
              <a:off x="3591" y="3129"/>
              <a:ext cx="290" cy="628"/>
              <a:chOff x="1731" y="964"/>
              <a:chExt cx="473" cy="1026"/>
            </a:xfrm>
          </p:grpSpPr>
          <p:sp>
            <p:nvSpPr>
              <p:cNvPr id="237603" name="AutoShape 35"/>
              <p:cNvSpPr>
                <a:spLocks noChangeArrowheads="1"/>
              </p:cNvSpPr>
              <p:nvPr/>
            </p:nvSpPr>
            <p:spPr bwMode="auto">
              <a:xfrm rot="16200000" flipH="1">
                <a:off x="1340" y="1357"/>
                <a:ext cx="1026" cy="240"/>
              </a:xfrm>
              <a:prstGeom prst="parallelogram">
                <a:avLst>
                  <a:gd name="adj" fmla="val 100403"/>
                </a:avLst>
              </a:prstGeom>
              <a:solidFill>
                <a:srgbClr val="FFCC99"/>
              </a:solidFill>
              <a:ln w="9525" algn="ctr">
                <a:solidFill>
                  <a:schemeClr val="tx1"/>
                </a:solidFill>
                <a:miter lim="800000"/>
                <a:headEnd/>
                <a:tailEnd/>
              </a:ln>
              <a:effectLst/>
            </p:spPr>
            <p:txBody>
              <a:bodyPr wrap="none" anchor="ctr"/>
              <a:lstStyle/>
              <a:p>
                <a:endParaRPr lang="en-US" dirty="0"/>
              </a:p>
            </p:txBody>
          </p:sp>
          <p:grpSp>
            <p:nvGrpSpPr>
              <p:cNvPr id="4" name="Group 36"/>
              <p:cNvGrpSpPr>
                <a:grpSpLocks/>
              </p:cNvGrpSpPr>
              <p:nvPr/>
            </p:nvGrpSpPr>
            <p:grpSpPr bwMode="auto">
              <a:xfrm>
                <a:off x="1731" y="1059"/>
                <a:ext cx="473" cy="797"/>
                <a:chOff x="3609" y="3237"/>
                <a:chExt cx="473" cy="797"/>
              </a:xfrm>
            </p:grpSpPr>
            <p:sp>
              <p:nvSpPr>
                <p:cNvPr id="237605" name="AutoShape 37"/>
                <p:cNvSpPr>
                  <a:spLocks noChangeArrowheads="1"/>
                </p:cNvSpPr>
                <p:nvPr/>
              </p:nvSpPr>
              <p:spPr bwMode="auto">
                <a:xfrm>
                  <a:off x="3610" y="3237"/>
                  <a:ext cx="376" cy="797"/>
                </a:xfrm>
                <a:prstGeom prst="cube">
                  <a:avLst>
                    <a:gd name="adj" fmla="val 64968"/>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6" name="AutoShape 38"/>
                <p:cNvSpPr>
                  <a:spLocks noChangeArrowheads="1"/>
                </p:cNvSpPr>
                <p:nvPr/>
              </p:nvSpPr>
              <p:spPr bwMode="auto">
                <a:xfrm>
                  <a:off x="3742" y="377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7" name="AutoShape 39"/>
                <p:cNvSpPr>
                  <a:spLocks noChangeArrowheads="1"/>
                </p:cNvSpPr>
                <p:nvPr/>
              </p:nvSpPr>
              <p:spPr bwMode="auto">
                <a:xfrm>
                  <a:off x="3742" y="3748"/>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8" name="AutoShape 40"/>
                <p:cNvSpPr>
                  <a:spLocks noChangeArrowheads="1"/>
                </p:cNvSpPr>
                <p:nvPr/>
              </p:nvSpPr>
              <p:spPr bwMode="auto">
                <a:xfrm>
                  <a:off x="3742" y="371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9" name="AutoShape 41"/>
                <p:cNvSpPr>
                  <a:spLocks noChangeArrowheads="1"/>
                </p:cNvSpPr>
                <p:nvPr/>
              </p:nvSpPr>
              <p:spPr bwMode="auto">
                <a:xfrm>
                  <a:off x="3742" y="369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0" name="AutoShape 42"/>
                <p:cNvSpPr>
                  <a:spLocks noChangeArrowheads="1"/>
                </p:cNvSpPr>
                <p:nvPr/>
              </p:nvSpPr>
              <p:spPr bwMode="auto">
                <a:xfrm>
                  <a:off x="3742" y="3663"/>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1" name="AutoShape 43"/>
                <p:cNvSpPr>
                  <a:spLocks noChangeArrowheads="1"/>
                </p:cNvSpPr>
                <p:nvPr/>
              </p:nvSpPr>
              <p:spPr bwMode="auto">
                <a:xfrm>
                  <a:off x="3742" y="363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2" name="AutoShape 44"/>
                <p:cNvSpPr>
                  <a:spLocks noChangeArrowheads="1"/>
                </p:cNvSpPr>
                <p:nvPr/>
              </p:nvSpPr>
              <p:spPr bwMode="auto">
                <a:xfrm>
                  <a:off x="3742" y="360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3" name="AutoShape 45"/>
                <p:cNvSpPr>
                  <a:spLocks noChangeArrowheads="1"/>
                </p:cNvSpPr>
                <p:nvPr/>
              </p:nvSpPr>
              <p:spPr bwMode="auto">
                <a:xfrm>
                  <a:off x="3742" y="357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4" name="AutoShape 46"/>
                <p:cNvSpPr>
                  <a:spLocks noChangeArrowheads="1"/>
                </p:cNvSpPr>
                <p:nvPr/>
              </p:nvSpPr>
              <p:spPr bwMode="auto">
                <a:xfrm>
                  <a:off x="3742" y="354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5" name="AutoShape 47"/>
                <p:cNvSpPr>
                  <a:spLocks noChangeArrowheads="1"/>
                </p:cNvSpPr>
                <p:nvPr/>
              </p:nvSpPr>
              <p:spPr bwMode="auto">
                <a:xfrm>
                  <a:off x="3742" y="352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6" name="AutoShape 48"/>
                <p:cNvSpPr>
                  <a:spLocks noChangeArrowheads="1"/>
                </p:cNvSpPr>
                <p:nvPr/>
              </p:nvSpPr>
              <p:spPr bwMode="auto">
                <a:xfrm>
                  <a:off x="3742" y="349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7" name="AutoShape 49"/>
                <p:cNvSpPr>
                  <a:spLocks noChangeArrowheads="1"/>
                </p:cNvSpPr>
                <p:nvPr/>
              </p:nvSpPr>
              <p:spPr bwMode="auto">
                <a:xfrm>
                  <a:off x="3742" y="346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8" name="AutoShape 50"/>
                <p:cNvSpPr>
                  <a:spLocks noChangeArrowheads="1"/>
                </p:cNvSpPr>
                <p:nvPr/>
              </p:nvSpPr>
              <p:spPr bwMode="auto">
                <a:xfrm>
                  <a:off x="3742" y="343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9" name="AutoShape 51"/>
                <p:cNvSpPr>
                  <a:spLocks noChangeArrowheads="1"/>
                </p:cNvSpPr>
                <p:nvPr/>
              </p:nvSpPr>
              <p:spPr bwMode="auto">
                <a:xfrm>
                  <a:off x="3742" y="340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0" name="AutoShape 52"/>
                <p:cNvSpPr>
                  <a:spLocks noChangeArrowheads="1"/>
                </p:cNvSpPr>
                <p:nvPr/>
              </p:nvSpPr>
              <p:spPr bwMode="auto">
                <a:xfrm>
                  <a:off x="3742" y="337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1" name="AutoShape 53"/>
                <p:cNvSpPr>
                  <a:spLocks noChangeArrowheads="1"/>
                </p:cNvSpPr>
                <p:nvPr/>
              </p:nvSpPr>
              <p:spPr bwMode="auto">
                <a:xfrm>
                  <a:off x="3742" y="335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2" name="AutoShape 54"/>
                <p:cNvSpPr>
                  <a:spLocks noChangeArrowheads="1"/>
                </p:cNvSpPr>
                <p:nvPr/>
              </p:nvSpPr>
              <p:spPr bwMode="auto">
                <a:xfrm>
                  <a:off x="3742" y="332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3" name="AutoShape 55"/>
                <p:cNvSpPr>
                  <a:spLocks noChangeArrowheads="1"/>
                </p:cNvSpPr>
                <p:nvPr/>
              </p:nvSpPr>
              <p:spPr bwMode="auto">
                <a:xfrm>
                  <a:off x="3742" y="329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4" name="AutoShape 56"/>
                <p:cNvSpPr>
                  <a:spLocks noChangeArrowheads="1"/>
                </p:cNvSpPr>
                <p:nvPr/>
              </p:nvSpPr>
              <p:spPr bwMode="auto">
                <a:xfrm>
                  <a:off x="3742" y="326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5" name="AutoShape 57"/>
                <p:cNvSpPr>
                  <a:spLocks noChangeArrowheads="1"/>
                </p:cNvSpPr>
                <p:nvPr/>
              </p:nvSpPr>
              <p:spPr bwMode="auto">
                <a:xfrm>
                  <a:off x="3742" y="323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6" name="AutoShape 58"/>
                <p:cNvSpPr>
                  <a:spLocks noChangeArrowheads="1"/>
                </p:cNvSpPr>
                <p:nvPr/>
              </p:nvSpPr>
              <p:spPr bwMode="auto">
                <a:xfrm>
                  <a:off x="3609" y="3237"/>
                  <a:ext cx="469" cy="245"/>
                </a:xfrm>
                <a:prstGeom prst="parallelogram">
                  <a:avLst>
                    <a:gd name="adj" fmla="val 100216"/>
                  </a:avLst>
                </a:prstGeom>
                <a:solidFill>
                  <a:srgbClr val="FFCC99"/>
                </a:solidFill>
                <a:ln w="9525" algn="ctr">
                  <a:solidFill>
                    <a:schemeClr val="tx1"/>
                  </a:solidFill>
                  <a:miter lim="800000"/>
                  <a:headEnd/>
                  <a:tailEnd/>
                </a:ln>
                <a:effectLst/>
              </p:spPr>
              <p:txBody>
                <a:bodyPr wrap="none" anchor="ctr"/>
                <a:lstStyle/>
                <a:p>
                  <a:endParaRPr lang="en-US" dirty="0"/>
                </a:p>
              </p:txBody>
            </p:sp>
          </p:grpSp>
          <p:sp>
            <p:nvSpPr>
              <p:cNvPr id="237627" name="Oval 59"/>
              <p:cNvSpPr>
                <a:spLocks noChangeArrowheads="1"/>
              </p:cNvSpPr>
              <p:nvPr/>
            </p:nvSpPr>
            <p:spPr bwMode="auto">
              <a:xfrm>
                <a:off x="1774" y="1163"/>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8" name="Oval 60"/>
              <p:cNvSpPr>
                <a:spLocks noChangeArrowheads="1"/>
              </p:cNvSpPr>
              <p:nvPr/>
            </p:nvSpPr>
            <p:spPr bwMode="auto">
              <a:xfrm>
                <a:off x="1888" y="1049"/>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9" name="Oval 61"/>
              <p:cNvSpPr>
                <a:spLocks noChangeArrowheads="1"/>
              </p:cNvSpPr>
              <p:nvPr/>
            </p:nvSpPr>
            <p:spPr bwMode="auto">
              <a:xfrm>
                <a:off x="2001" y="1674"/>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30" name="Oval 62"/>
              <p:cNvSpPr>
                <a:spLocks noChangeArrowheads="1"/>
              </p:cNvSpPr>
              <p:nvPr/>
            </p:nvSpPr>
            <p:spPr bwMode="auto">
              <a:xfrm>
                <a:off x="2115" y="1560"/>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grpSp>
        <p:grpSp>
          <p:nvGrpSpPr>
            <p:cNvPr id="5" name="Group 63"/>
            <p:cNvGrpSpPr>
              <a:grpSpLocks/>
            </p:cNvGrpSpPr>
            <p:nvPr/>
          </p:nvGrpSpPr>
          <p:grpSpPr bwMode="auto">
            <a:xfrm>
              <a:off x="3987" y="3056"/>
              <a:ext cx="788" cy="510"/>
              <a:chOff x="4105" y="1911"/>
              <a:chExt cx="1025" cy="663"/>
            </a:xfrm>
          </p:grpSpPr>
          <p:sp>
            <p:nvSpPr>
              <p:cNvPr id="237632" name="AutoShape 64"/>
              <p:cNvSpPr>
                <a:spLocks noChangeArrowheads="1"/>
              </p:cNvSpPr>
              <p:nvPr/>
            </p:nvSpPr>
            <p:spPr bwMode="auto">
              <a:xfrm>
                <a:off x="4105" y="2525"/>
                <a:ext cx="537" cy="49"/>
              </a:xfrm>
              <a:prstGeom prst="parallelogram">
                <a:avLst>
                  <a:gd name="adj" fmla="val 27398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3" name="AutoShape 65"/>
              <p:cNvSpPr>
                <a:spLocks noChangeArrowheads="1"/>
              </p:cNvSpPr>
              <p:nvPr/>
            </p:nvSpPr>
            <p:spPr bwMode="auto">
              <a:xfrm>
                <a:off x="4231" y="2416"/>
                <a:ext cx="449" cy="109"/>
              </a:xfrm>
              <a:prstGeom prst="parallelogram">
                <a:avLst>
                  <a:gd name="adj" fmla="val 41460"/>
                </a:avLst>
              </a:prstGeom>
              <a:solidFill>
                <a:srgbClr val="969696"/>
              </a:solidFill>
              <a:ln w="9525">
                <a:solidFill>
                  <a:schemeClr val="tx1"/>
                </a:solidFill>
                <a:miter lim="800000"/>
                <a:headEnd/>
                <a:tailEnd/>
              </a:ln>
              <a:effectLst/>
            </p:spPr>
            <p:txBody>
              <a:bodyPr wrap="none" anchor="ctr"/>
              <a:lstStyle/>
              <a:p>
                <a:endParaRPr lang="en-US" dirty="0"/>
              </a:p>
            </p:txBody>
          </p:sp>
          <p:sp>
            <p:nvSpPr>
              <p:cNvPr id="237634" name="AutoShape 66"/>
              <p:cNvSpPr>
                <a:spLocks noChangeArrowheads="1"/>
              </p:cNvSpPr>
              <p:nvPr/>
            </p:nvSpPr>
            <p:spPr bwMode="auto">
              <a:xfrm>
                <a:off x="4277" y="2366"/>
                <a:ext cx="537" cy="50"/>
              </a:xfrm>
              <a:prstGeom prst="parallelogram">
                <a:avLst>
                  <a:gd name="adj" fmla="val 26850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5" name="Oval 67"/>
              <p:cNvSpPr>
                <a:spLocks noChangeArrowheads="1"/>
              </p:cNvSpPr>
              <p:nvPr/>
            </p:nvSpPr>
            <p:spPr bwMode="auto">
              <a:xfrm rot="19800000" flipH="1">
                <a:off x="4451"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6" name="Oval 68"/>
              <p:cNvSpPr>
                <a:spLocks noChangeArrowheads="1"/>
              </p:cNvSpPr>
              <p:nvPr/>
            </p:nvSpPr>
            <p:spPr bwMode="auto">
              <a:xfrm rot="19800000" flipH="1">
                <a:off x="4232"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7" name="AutoShape 69"/>
              <p:cNvSpPr>
                <a:spLocks noChangeArrowheads="1"/>
              </p:cNvSpPr>
              <p:nvPr/>
            </p:nvSpPr>
            <p:spPr bwMode="auto">
              <a:xfrm rot="5400000">
                <a:off x="4398" y="1794"/>
                <a:ext cx="382" cy="796"/>
              </a:xfrm>
              <a:prstGeom prst="can">
                <a:avLst>
                  <a:gd name="adj" fmla="val 44097"/>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a:spcBef>
                    <a:spcPct val="0"/>
                  </a:spcBef>
                  <a:buClrTx/>
                  <a:buFontTx/>
                  <a:buNone/>
                </a:pPr>
                <a:endParaRPr lang="en-US" sz="600" dirty="0">
                  <a:latin typeface="Times New Roman" pitchFamily="18" charset="0"/>
                </a:endParaRPr>
              </a:p>
            </p:txBody>
          </p:sp>
          <p:grpSp>
            <p:nvGrpSpPr>
              <p:cNvPr id="6" name="Group 70"/>
              <p:cNvGrpSpPr>
                <a:grpSpLocks/>
              </p:cNvGrpSpPr>
              <p:nvPr/>
            </p:nvGrpSpPr>
            <p:grpSpPr bwMode="auto">
              <a:xfrm>
                <a:off x="4776" y="1911"/>
                <a:ext cx="354" cy="572"/>
                <a:chOff x="1858" y="1669"/>
                <a:chExt cx="638" cy="1143"/>
              </a:xfrm>
            </p:grpSpPr>
            <p:sp>
              <p:nvSpPr>
                <p:cNvPr id="237639" name="Oval 71"/>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0" name="Oval 72"/>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1" name="Oval 73"/>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2" name="Oval 74"/>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3" name="AutoShape 75"/>
                <p:cNvSpPr>
                  <a:spLocks noChangeArrowheads="1"/>
                </p:cNvSpPr>
                <p:nvPr/>
              </p:nvSpPr>
              <p:spPr bwMode="auto">
                <a:xfrm rot="16200000" flipV="1">
                  <a:off x="2254" y="2072"/>
                  <a:ext cx="169" cy="315"/>
                </a:xfrm>
                <a:prstGeom prst="can">
                  <a:avLst>
                    <a:gd name="adj" fmla="val 39444"/>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eaLnBrk="1" hangingPunct="1">
                    <a:spcBef>
                      <a:spcPct val="0"/>
                    </a:spcBef>
                    <a:buClrTx/>
                    <a:buFontTx/>
                    <a:buNone/>
                  </a:pPr>
                  <a:endParaRPr lang="en-US" dirty="0"/>
                </a:p>
              </p:txBody>
            </p:sp>
            <p:sp>
              <p:nvSpPr>
                <p:cNvPr id="237644" name="Oval 76"/>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5" name="Freeform 77"/>
                <p:cNvSpPr>
                  <a:spLocks/>
                </p:cNvSpPr>
                <p:nvPr/>
              </p:nvSpPr>
              <p:spPr bwMode="auto">
                <a:xfrm>
                  <a:off x="1859" y="1669"/>
                  <a:ext cx="321" cy="1143"/>
                </a:xfrm>
                <a:custGeom>
                  <a:avLst/>
                  <a:gdLst/>
                  <a:ahLst/>
                  <a:cxnLst>
                    <a:cxn ang="0">
                      <a:pos x="237" y="0"/>
                    </a:cxn>
                    <a:cxn ang="0">
                      <a:pos x="168" y="0"/>
                    </a:cxn>
                    <a:cxn ang="0">
                      <a:pos x="135" y="21"/>
                    </a:cxn>
                    <a:cxn ang="0">
                      <a:pos x="87" y="69"/>
                    </a:cxn>
                    <a:cxn ang="0">
                      <a:pos x="48" y="138"/>
                    </a:cxn>
                    <a:cxn ang="0">
                      <a:pos x="36" y="192"/>
                    </a:cxn>
                    <a:cxn ang="0">
                      <a:pos x="21" y="258"/>
                    </a:cxn>
                    <a:cxn ang="0">
                      <a:pos x="6" y="351"/>
                    </a:cxn>
                    <a:cxn ang="0">
                      <a:pos x="0" y="420"/>
                    </a:cxn>
                    <a:cxn ang="0">
                      <a:pos x="3" y="504"/>
                    </a:cxn>
                    <a:cxn ang="0">
                      <a:pos x="15" y="615"/>
                    </a:cxn>
                    <a:cxn ang="0">
                      <a:pos x="30" y="714"/>
                    </a:cxn>
                    <a:cxn ang="0">
                      <a:pos x="57" y="789"/>
                    </a:cxn>
                    <a:cxn ang="0">
                      <a:pos x="84" y="846"/>
                    </a:cxn>
                    <a:cxn ang="0">
                      <a:pos x="129" y="888"/>
                    </a:cxn>
                    <a:cxn ang="0">
                      <a:pos x="180" y="909"/>
                    </a:cxn>
                    <a:cxn ang="0">
                      <a:pos x="255" y="909"/>
                    </a:cxn>
                    <a:cxn ang="0">
                      <a:pos x="189" y="891"/>
                    </a:cxn>
                    <a:cxn ang="0">
                      <a:pos x="141" y="834"/>
                    </a:cxn>
                    <a:cxn ang="0">
                      <a:pos x="108" y="756"/>
                    </a:cxn>
                    <a:cxn ang="0">
                      <a:pos x="72" y="633"/>
                    </a:cxn>
                    <a:cxn ang="0">
                      <a:pos x="60" y="531"/>
                    </a:cxn>
                    <a:cxn ang="0">
                      <a:pos x="60" y="426"/>
                    </a:cxn>
                    <a:cxn ang="0">
                      <a:pos x="63" y="318"/>
                    </a:cxn>
                    <a:cxn ang="0">
                      <a:pos x="87" y="225"/>
                    </a:cxn>
                    <a:cxn ang="0">
                      <a:pos x="114" y="123"/>
                    </a:cxn>
                    <a:cxn ang="0">
                      <a:pos x="153" y="66"/>
                    </a:cxn>
                    <a:cxn ang="0">
                      <a:pos x="180" y="24"/>
                    </a:cxn>
                    <a:cxn ang="0">
                      <a:pos x="237" y="0"/>
                    </a:cxn>
                  </a:cxnLst>
                  <a:rect l="0" t="0" r="r" b="b"/>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C0C0C0">
                        <a:gamma/>
                        <a:shade val="19608"/>
                        <a:invGamma/>
                      </a:srgbClr>
                    </a:gs>
                    <a:gs pos="50000">
                      <a:srgbClr val="C0C0C0"/>
                    </a:gs>
                    <a:gs pos="100000">
                      <a:srgbClr val="C0C0C0">
                        <a:gamma/>
                        <a:shade val="19608"/>
                        <a:invGamma/>
                      </a:srgbClr>
                    </a:gs>
                  </a:gsLst>
                  <a:lin ang="5400000" scaled="1"/>
                </a:gradFill>
                <a:ln w="9525" cap="flat" cmpd="sng">
                  <a:solidFill>
                    <a:schemeClr val="tx1"/>
                  </a:solidFill>
                  <a:prstDash val="solid"/>
                  <a:round/>
                  <a:headEnd/>
                  <a:tailEnd/>
                </a:ln>
                <a:effectLst/>
              </p:spPr>
              <p:txBody>
                <a:bodyPr wrap="none" anchor="ctr"/>
                <a:lstStyle/>
                <a:p>
                  <a:endParaRPr lang="en-US" dirty="0"/>
                </a:p>
              </p:txBody>
            </p:sp>
            <p:sp>
              <p:nvSpPr>
                <p:cNvPr id="237646" name="Oval 78"/>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7" name="Oval 79"/>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grpSp>
        </p:grpSp>
      </p:grpSp>
      <p:pic>
        <p:nvPicPr>
          <p:cNvPr id="237649" name="Picture 81"/>
          <p:cNvPicPr>
            <a:picLocks noChangeAspect="1" noChangeArrowheads="1"/>
          </p:cNvPicPr>
          <p:nvPr/>
        </p:nvPicPr>
        <p:blipFill>
          <a:blip r:embed="rId10"/>
          <a:srcRect/>
          <a:stretch>
            <a:fillRect/>
          </a:stretch>
        </p:blipFill>
        <p:spPr bwMode="auto">
          <a:xfrm>
            <a:off x="4783262" y="2503073"/>
            <a:ext cx="940953" cy="662461"/>
          </a:xfrm>
          <a:prstGeom prst="rect">
            <a:avLst/>
          </a:prstGeom>
          <a:noFill/>
          <a:ln w="381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650" name="Picture 82"/>
          <p:cNvPicPr>
            <a:picLocks noChangeAspect="1" noChangeArrowheads="1"/>
          </p:cNvPicPr>
          <p:nvPr/>
        </p:nvPicPr>
        <p:blipFill>
          <a:blip r:embed="rId11"/>
          <a:srcRect/>
          <a:stretch>
            <a:fillRect/>
          </a:stretch>
        </p:blipFill>
        <p:spPr bwMode="auto">
          <a:xfrm>
            <a:off x="3689785" y="2525797"/>
            <a:ext cx="940952" cy="640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7" name="Group 83"/>
          <p:cNvGrpSpPr>
            <a:grpSpLocks noChangeAspect="1"/>
          </p:cNvGrpSpPr>
          <p:nvPr/>
        </p:nvGrpSpPr>
        <p:grpSpPr bwMode="auto">
          <a:xfrm>
            <a:off x="3965575" y="1905000"/>
            <a:ext cx="1503362" cy="673330"/>
            <a:chOff x="2330" y="1346"/>
            <a:chExt cx="1014" cy="454"/>
          </a:xfrm>
        </p:grpSpPr>
        <p:sp>
          <p:nvSpPr>
            <p:cNvPr id="237652" name="Rectangle 84" descr="Diagonal weit nach oben"/>
            <p:cNvSpPr>
              <a:spLocks noChangeArrowheads="1"/>
            </p:cNvSpPr>
            <p:nvPr/>
          </p:nvSpPr>
          <p:spPr bwMode="auto">
            <a:xfrm flipV="1">
              <a:off x="2409" y="1451"/>
              <a:ext cx="859" cy="341"/>
            </a:xfrm>
            <a:prstGeom prst="rect">
              <a:avLst/>
            </a:prstGeom>
            <a:pattFill prst="wdUpDiag">
              <a:fgClr>
                <a:srgbClr val="4D4D4D"/>
              </a:fgClr>
              <a:bgClr>
                <a:schemeClr val="bg1"/>
              </a:bgClr>
            </a:pattFill>
            <a:ln w="19050">
              <a:solidFill>
                <a:schemeClr val="tx1"/>
              </a:solidFill>
              <a:miter lim="800000"/>
              <a:headEnd/>
              <a:tailEnd/>
            </a:ln>
            <a:effectLst/>
          </p:spPr>
          <p:txBody>
            <a:bodyPr wrap="none" anchor="ctr"/>
            <a:lstStyle/>
            <a:p>
              <a:endParaRPr lang="en-US" dirty="0"/>
            </a:p>
          </p:txBody>
        </p:sp>
        <p:sp>
          <p:nvSpPr>
            <p:cNvPr id="237653" name="Rectangle 85"/>
            <p:cNvSpPr>
              <a:spLocks noChangeArrowheads="1"/>
            </p:cNvSpPr>
            <p:nvPr/>
          </p:nvSpPr>
          <p:spPr bwMode="auto">
            <a:xfrm>
              <a:off x="254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4" name="Rectangle 86"/>
            <p:cNvSpPr>
              <a:spLocks noChangeArrowheads="1"/>
            </p:cNvSpPr>
            <p:nvPr/>
          </p:nvSpPr>
          <p:spPr bwMode="auto">
            <a:xfrm>
              <a:off x="2821"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5" name="Rectangle 87"/>
            <p:cNvSpPr>
              <a:spLocks noChangeArrowheads="1"/>
            </p:cNvSpPr>
            <p:nvPr/>
          </p:nvSpPr>
          <p:spPr bwMode="auto">
            <a:xfrm>
              <a:off x="309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6" name="Rectangle 88"/>
            <p:cNvSpPr>
              <a:spLocks noChangeArrowheads="1"/>
            </p:cNvSpPr>
            <p:nvPr/>
          </p:nvSpPr>
          <p:spPr bwMode="auto">
            <a:xfrm>
              <a:off x="2653"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7" name="Rectangle 89"/>
            <p:cNvSpPr>
              <a:spLocks noChangeArrowheads="1"/>
            </p:cNvSpPr>
            <p:nvPr/>
          </p:nvSpPr>
          <p:spPr bwMode="auto">
            <a:xfrm>
              <a:off x="2972"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8" name="Freeform 90"/>
            <p:cNvSpPr>
              <a:spLocks/>
            </p:cNvSpPr>
            <p:nvPr/>
          </p:nvSpPr>
          <p:spPr bwMode="auto">
            <a:xfrm>
              <a:off x="2730"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FF0000"/>
            </a:solidFill>
            <a:ln w="9525">
              <a:solidFill>
                <a:schemeClr val="tx1"/>
              </a:solidFill>
              <a:round/>
              <a:headEnd/>
              <a:tailEnd/>
            </a:ln>
            <a:effectLst/>
          </p:spPr>
          <p:txBody>
            <a:bodyPr/>
            <a:lstStyle/>
            <a:p>
              <a:endParaRPr lang="en-US" dirty="0"/>
            </a:p>
          </p:txBody>
        </p:sp>
        <p:sp>
          <p:nvSpPr>
            <p:cNvPr id="237659" name="Freeform 91"/>
            <p:cNvSpPr>
              <a:spLocks/>
            </p:cNvSpPr>
            <p:nvPr/>
          </p:nvSpPr>
          <p:spPr bwMode="auto">
            <a:xfrm>
              <a:off x="245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0" name="Freeform 92"/>
            <p:cNvSpPr>
              <a:spLocks/>
            </p:cNvSpPr>
            <p:nvPr/>
          </p:nvSpPr>
          <p:spPr bwMode="auto">
            <a:xfrm>
              <a:off x="300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1" name="Rectangle 93"/>
            <p:cNvSpPr>
              <a:spLocks noChangeArrowheads="1"/>
            </p:cNvSpPr>
            <p:nvPr/>
          </p:nvSpPr>
          <p:spPr bwMode="auto">
            <a:xfrm flipV="1">
              <a:off x="2330" y="1588"/>
              <a:ext cx="1014" cy="68"/>
            </a:xfrm>
            <a:prstGeom prst="rect">
              <a:avLst/>
            </a:prstGeom>
            <a:solidFill>
              <a:srgbClr val="808080"/>
            </a:soli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2" name="Rectangle 94"/>
            <p:cNvSpPr>
              <a:spLocks noChangeArrowheads="1"/>
            </p:cNvSpPr>
            <p:nvPr/>
          </p:nvSpPr>
          <p:spPr bwMode="auto">
            <a:xfrm flipV="1">
              <a:off x="2628"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3" name="Rectangle 95"/>
            <p:cNvSpPr>
              <a:spLocks noChangeArrowheads="1"/>
            </p:cNvSpPr>
            <p:nvPr/>
          </p:nvSpPr>
          <p:spPr bwMode="auto">
            <a:xfrm flipV="1">
              <a:off x="2946"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4" name="Freeform 96"/>
            <p:cNvSpPr>
              <a:spLocks/>
            </p:cNvSpPr>
            <p:nvPr/>
          </p:nvSpPr>
          <p:spPr bwMode="auto">
            <a:xfrm flipH="1">
              <a:off x="2572"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CC"/>
              </a:solidFill>
              <a:round/>
              <a:headEnd type="triangle" w="med" len="med"/>
              <a:tailEnd type="none" w="med" len="med"/>
            </a:ln>
            <a:effectLst/>
          </p:spPr>
          <p:txBody>
            <a:bodyPr/>
            <a:lstStyle/>
            <a:p>
              <a:endParaRPr lang="en-US" dirty="0"/>
            </a:p>
          </p:txBody>
        </p:sp>
        <p:sp>
          <p:nvSpPr>
            <p:cNvPr id="237665" name="Rectangle 97"/>
            <p:cNvSpPr>
              <a:spLocks noChangeArrowheads="1"/>
            </p:cNvSpPr>
            <p:nvPr/>
          </p:nvSpPr>
          <p:spPr bwMode="auto">
            <a:xfrm>
              <a:off x="2649"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6" name="Freeform 98"/>
            <p:cNvSpPr>
              <a:spLocks/>
            </p:cNvSpPr>
            <p:nvPr/>
          </p:nvSpPr>
          <p:spPr bwMode="auto">
            <a:xfrm>
              <a:off x="26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33"/>
              </a:solidFill>
              <a:round/>
              <a:headEnd type="none" w="med" len="med"/>
              <a:tailEnd type="triangle" w="med" len="med"/>
            </a:ln>
            <a:effectLst/>
          </p:spPr>
          <p:txBody>
            <a:bodyPr/>
            <a:lstStyle/>
            <a:p>
              <a:endParaRPr lang="en-US" dirty="0"/>
            </a:p>
          </p:txBody>
        </p:sp>
        <p:sp>
          <p:nvSpPr>
            <p:cNvPr id="237667" name="Freeform 99"/>
            <p:cNvSpPr>
              <a:spLocks/>
            </p:cNvSpPr>
            <p:nvPr/>
          </p:nvSpPr>
          <p:spPr bwMode="auto">
            <a:xfrm>
              <a:off x="3008"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E8D152"/>
              </a:solidFill>
              <a:round/>
              <a:headEnd type="triangle" w="med" len="med"/>
              <a:tailEnd type="none" w="med" len="med"/>
            </a:ln>
            <a:effectLst/>
          </p:spPr>
          <p:txBody>
            <a:bodyPr/>
            <a:lstStyle/>
            <a:p>
              <a:endParaRPr lang="en-US" dirty="0"/>
            </a:p>
          </p:txBody>
        </p:sp>
        <p:sp>
          <p:nvSpPr>
            <p:cNvPr id="237668" name="Rectangle 100"/>
            <p:cNvSpPr>
              <a:spLocks noChangeArrowheads="1"/>
            </p:cNvSpPr>
            <p:nvPr/>
          </p:nvSpPr>
          <p:spPr bwMode="auto">
            <a:xfrm>
              <a:off x="2994"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9" name="Freeform 101"/>
            <p:cNvSpPr>
              <a:spLocks/>
            </p:cNvSpPr>
            <p:nvPr/>
          </p:nvSpPr>
          <p:spPr bwMode="auto">
            <a:xfrm flipH="1">
              <a:off x="28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FF9900"/>
              </a:solidFill>
              <a:round/>
              <a:headEnd type="none" w="med" len="med"/>
              <a:tailEnd type="triangle" w="med" len="med"/>
            </a:ln>
            <a:effectLst/>
          </p:spPr>
          <p:txBody>
            <a:bodyPr/>
            <a:lstStyle/>
            <a:p>
              <a:endParaRPr lang="en-US" dirty="0"/>
            </a:p>
          </p:txBody>
        </p:sp>
      </p:grpSp>
      <p:sp>
        <p:nvSpPr>
          <p:cNvPr id="237670" name="AutoShape 102"/>
          <p:cNvSpPr>
            <a:spLocks noChangeAspect="1" noChangeArrowheads="1"/>
          </p:cNvSpPr>
          <p:nvPr/>
        </p:nvSpPr>
        <p:spPr bwMode="auto">
          <a:xfrm>
            <a:off x="3487737" y="1371600"/>
            <a:ext cx="2483307" cy="531698"/>
          </a:xfrm>
          <a:prstGeom prst="cube">
            <a:avLst>
              <a:gd name="adj" fmla="val 25000"/>
            </a:avLst>
          </a:prstGeom>
          <a:gradFill rotWithShape="1">
            <a:gsLst>
              <a:gs pos="0">
                <a:srgbClr val="9933FF">
                  <a:gamma/>
                  <a:shade val="46275"/>
                  <a:invGamma/>
                </a:srgbClr>
              </a:gs>
              <a:gs pos="50000">
                <a:srgbClr val="9933FF"/>
              </a:gs>
              <a:gs pos="100000">
                <a:srgbClr val="9933FF">
                  <a:gamma/>
                  <a:shade val="46275"/>
                  <a:invGamma/>
                </a:srgbClr>
              </a:gs>
            </a:gsLst>
            <a:lin ang="2700000" scaled="1"/>
          </a:gradFill>
          <a:ln w="9525">
            <a:noFill/>
            <a:miter lim="800000"/>
            <a:headEnd/>
            <a:tailEnd/>
          </a:ln>
          <a:effectLst/>
        </p:spPr>
        <p:txBody>
          <a:bodyPr wrap="none" anchor="ctr"/>
          <a:lstStyle/>
          <a:p>
            <a:pPr>
              <a:spcBef>
                <a:spcPct val="0"/>
              </a:spcBef>
              <a:buClrTx/>
              <a:buFontTx/>
              <a:buNone/>
            </a:pPr>
            <a:r>
              <a:rPr lang="en-US" b="1" dirty="0">
                <a:solidFill>
                  <a:schemeClr val="bg1"/>
                </a:solidFill>
                <a:latin typeface="Arial" pitchFamily="34" charset="0"/>
                <a:cs typeface="Arial" pitchFamily="34" charset="0"/>
              </a:rPr>
              <a:t>Simscape</a:t>
            </a:r>
            <a:r>
              <a:rPr lang="de-DE" b="1" baseline="30000" dirty="0">
                <a:solidFill>
                  <a:schemeClr val="bg1"/>
                </a:solidFill>
                <a:latin typeface="Arial" pitchFamily="34" charset="0"/>
                <a:cs typeface="Arial" pitchFamily="34" charset="0"/>
              </a:rPr>
              <a:t>™</a:t>
            </a:r>
          </a:p>
        </p:txBody>
      </p:sp>
      <p:grpSp>
        <p:nvGrpSpPr>
          <p:cNvPr id="8" name="Group 103"/>
          <p:cNvGrpSpPr>
            <a:grpSpLocks/>
          </p:cNvGrpSpPr>
          <p:nvPr/>
        </p:nvGrpSpPr>
        <p:grpSpPr bwMode="auto">
          <a:xfrm>
            <a:off x="6501550" y="2133600"/>
            <a:ext cx="870861" cy="685801"/>
            <a:chOff x="1062" y="1722"/>
            <a:chExt cx="1068" cy="822"/>
          </a:xfrm>
        </p:grpSpPr>
        <p:grpSp>
          <p:nvGrpSpPr>
            <p:cNvPr id="9" name="Group 104"/>
            <p:cNvGrpSpPr>
              <a:grpSpLocks/>
            </p:cNvGrpSpPr>
            <p:nvPr/>
          </p:nvGrpSpPr>
          <p:grpSpPr bwMode="auto">
            <a:xfrm>
              <a:off x="1113" y="2244"/>
              <a:ext cx="159" cy="192"/>
              <a:chOff x="1065" y="1626"/>
              <a:chExt cx="159" cy="192"/>
            </a:xfrm>
          </p:grpSpPr>
          <p:sp>
            <p:nvSpPr>
              <p:cNvPr id="237673" name="Line 105"/>
              <p:cNvSpPr>
                <a:spLocks noChangeShapeType="1"/>
              </p:cNvSpPr>
              <p:nvPr/>
            </p:nvSpPr>
            <p:spPr bwMode="auto">
              <a:xfrm flipH="1">
                <a:off x="1086" y="1725"/>
                <a:ext cx="138" cy="0"/>
              </a:xfrm>
              <a:prstGeom prst="line">
                <a:avLst/>
              </a:prstGeom>
              <a:noFill/>
              <a:ln w="9525">
                <a:solidFill>
                  <a:schemeClr val="tx1"/>
                </a:solidFill>
                <a:round/>
                <a:headEnd/>
                <a:tailEnd/>
              </a:ln>
              <a:effectLst/>
            </p:spPr>
            <p:txBody>
              <a:bodyPr/>
              <a:lstStyle/>
              <a:p>
                <a:endParaRPr lang="en-US" dirty="0"/>
              </a:p>
            </p:txBody>
          </p:sp>
          <p:sp>
            <p:nvSpPr>
              <p:cNvPr id="237674" name="Line 106"/>
              <p:cNvSpPr>
                <a:spLocks noChangeShapeType="1"/>
              </p:cNvSpPr>
              <p:nvPr/>
            </p:nvSpPr>
            <p:spPr bwMode="auto">
              <a:xfrm flipH="1">
                <a:off x="1086" y="1761"/>
                <a:ext cx="138" cy="0"/>
              </a:xfrm>
              <a:prstGeom prst="line">
                <a:avLst/>
              </a:prstGeom>
              <a:noFill/>
              <a:ln w="9525">
                <a:solidFill>
                  <a:schemeClr val="tx1"/>
                </a:solidFill>
                <a:round/>
                <a:headEnd/>
                <a:tailEnd/>
              </a:ln>
              <a:effectLst/>
            </p:spPr>
            <p:txBody>
              <a:bodyPr/>
              <a:lstStyle/>
              <a:p>
                <a:endParaRPr lang="en-US" dirty="0"/>
              </a:p>
            </p:txBody>
          </p:sp>
          <p:sp>
            <p:nvSpPr>
              <p:cNvPr id="237675" name="Line 107"/>
              <p:cNvSpPr>
                <a:spLocks noChangeShapeType="1"/>
              </p:cNvSpPr>
              <p:nvPr/>
            </p:nvSpPr>
            <p:spPr bwMode="auto">
              <a:xfrm flipV="1">
                <a:off x="1086" y="1668"/>
                <a:ext cx="0" cy="150"/>
              </a:xfrm>
              <a:prstGeom prst="line">
                <a:avLst/>
              </a:prstGeom>
              <a:noFill/>
              <a:ln w="9525">
                <a:solidFill>
                  <a:schemeClr val="tx1"/>
                </a:solidFill>
                <a:round/>
                <a:headEnd/>
                <a:tailEnd/>
              </a:ln>
              <a:effectLst/>
            </p:spPr>
            <p:txBody>
              <a:bodyPr/>
              <a:lstStyle/>
              <a:p>
                <a:endParaRPr lang="en-US" dirty="0"/>
              </a:p>
            </p:txBody>
          </p:sp>
          <p:sp>
            <p:nvSpPr>
              <p:cNvPr id="237676" name="Oval 108"/>
              <p:cNvSpPr>
                <a:spLocks noChangeArrowheads="1"/>
              </p:cNvSpPr>
              <p:nvPr/>
            </p:nvSpPr>
            <p:spPr bwMode="auto">
              <a:xfrm flipH="1">
                <a:off x="1065" y="1626"/>
                <a:ext cx="42" cy="42"/>
              </a:xfrm>
              <a:prstGeom prst="ellipse">
                <a:avLst/>
              </a:prstGeom>
              <a:noFill/>
              <a:ln w="9525" algn="ctr">
                <a:solidFill>
                  <a:schemeClr val="tx1"/>
                </a:solidFill>
                <a:round/>
                <a:headEnd/>
                <a:tailEnd/>
              </a:ln>
              <a:effectLst/>
            </p:spPr>
            <p:txBody>
              <a:bodyPr wrap="none" anchor="ctr"/>
              <a:lstStyle/>
              <a:p>
                <a:endParaRPr lang="en-US" dirty="0"/>
              </a:p>
            </p:txBody>
          </p:sp>
        </p:grpSp>
        <p:grpSp>
          <p:nvGrpSpPr>
            <p:cNvPr id="10" name="Group 109"/>
            <p:cNvGrpSpPr>
              <a:grpSpLocks/>
            </p:cNvGrpSpPr>
            <p:nvPr/>
          </p:nvGrpSpPr>
          <p:grpSpPr bwMode="auto">
            <a:xfrm>
              <a:off x="1275" y="2262"/>
              <a:ext cx="576" cy="202"/>
              <a:chOff x="1227" y="1644"/>
              <a:chExt cx="576" cy="202"/>
            </a:xfrm>
          </p:grpSpPr>
          <p:grpSp>
            <p:nvGrpSpPr>
              <p:cNvPr id="11" name="Group 110"/>
              <p:cNvGrpSpPr>
                <a:grpSpLocks/>
              </p:cNvGrpSpPr>
              <p:nvPr/>
            </p:nvGrpSpPr>
            <p:grpSpPr bwMode="auto">
              <a:xfrm>
                <a:off x="1227" y="1647"/>
                <a:ext cx="576" cy="197"/>
                <a:chOff x="1227" y="1647"/>
                <a:chExt cx="576" cy="197"/>
              </a:xfrm>
            </p:grpSpPr>
            <p:sp>
              <p:nvSpPr>
                <p:cNvPr id="237679" name="Rectangle 111"/>
                <p:cNvSpPr>
                  <a:spLocks noChangeArrowheads="1"/>
                </p:cNvSpPr>
                <p:nvPr/>
              </p:nvSpPr>
              <p:spPr bwMode="auto">
                <a:xfrm>
                  <a:off x="1227" y="1647"/>
                  <a:ext cx="576" cy="196"/>
                </a:xfrm>
                <a:prstGeom prst="rect">
                  <a:avLst/>
                </a:prstGeom>
                <a:solidFill>
                  <a:srgbClr val="E8D152"/>
                </a:solidFill>
                <a:ln w="9525" algn="ctr">
                  <a:solidFill>
                    <a:schemeClr val="tx1"/>
                  </a:solidFill>
                  <a:miter lim="800000"/>
                  <a:headEnd/>
                  <a:tailEnd/>
                </a:ln>
                <a:effectLst/>
              </p:spPr>
              <p:txBody>
                <a:bodyPr wrap="none" anchor="ctr"/>
                <a:lstStyle/>
                <a:p>
                  <a:endParaRPr lang="en-US" dirty="0"/>
                </a:p>
              </p:txBody>
            </p:sp>
            <p:sp>
              <p:nvSpPr>
                <p:cNvPr id="237680" name="Line 112"/>
                <p:cNvSpPr>
                  <a:spLocks noChangeShapeType="1"/>
                </p:cNvSpPr>
                <p:nvPr/>
              </p:nvSpPr>
              <p:spPr bwMode="auto">
                <a:xfrm>
                  <a:off x="1420" y="1647"/>
                  <a:ext cx="0" cy="197"/>
                </a:xfrm>
                <a:prstGeom prst="line">
                  <a:avLst/>
                </a:prstGeom>
                <a:noFill/>
                <a:ln w="9525">
                  <a:solidFill>
                    <a:schemeClr val="tx1"/>
                  </a:solidFill>
                  <a:round/>
                  <a:headEnd/>
                  <a:tailEnd/>
                </a:ln>
                <a:effectLst/>
              </p:spPr>
              <p:txBody>
                <a:bodyPr/>
                <a:lstStyle/>
                <a:p>
                  <a:endParaRPr lang="en-US" dirty="0"/>
                </a:p>
              </p:txBody>
            </p:sp>
            <p:sp>
              <p:nvSpPr>
                <p:cNvPr id="237681" name="Line 113"/>
                <p:cNvSpPr>
                  <a:spLocks noChangeShapeType="1"/>
                </p:cNvSpPr>
                <p:nvPr/>
              </p:nvSpPr>
              <p:spPr bwMode="auto">
                <a:xfrm>
                  <a:off x="1609" y="1647"/>
                  <a:ext cx="0" cy="197"/>
                </a:xfrm>
                <a:prstGeom prst="line">
                  <a:avLst/>
                </a:prstGeom>
                <a:noFill/>
                <a:ln w="9525">
                  <a:solidFill>
                    <a:schemeClr val="tx1"/>
                  </a:solidFill>
                  <a:round/>
                  <a:headEnd/>
                  <a:tailEnd/>
                </a:ln>
                <a:effectLst/>
              </p:spPr>
              <p:txBody>
                <a:bodyPr/>
                <a:lstStyle/>
                <a:p>
                  <a:endParaRPr lang="en-US" dirty="0"/>
                </a:p>
              </p:txBody>
            </p:sp>
          </p:grpSp>
          <p:grpSp>
            <p:nvGrpSpPr>
              <p:cNvPr id="12" name="Group 114"/>
              <p:cNvGrpSpPr>
                <a:grpSpLocks/>
              </p:cNvGrpSpPr>
              <p:nvPr/>
            </p:nvGrpSpPr>
            <p:grpSpPr bwMode="auto">
              <a:xfrm>
                <a:off x="1259" y="1648"/>
                <a:ext cx="127" cy="188"/>
                <a:chOff x="1259" y="1648"/>
                <a:chExt cx="127" cy="188"/>
              </a:xfrm>
            </p:grpSpPr>
            <p:grpSp>
              <p:nvGrpSpPr>
                <p:cNvPr id="13" name="Group 115"/>
                <p:cNvGrpSpPr>
                  <a:grpSpLocks/>
                </p:cNvGrpSpPr>
                <p:nvPr/>
              </p:nvGrpSpPr>
              <p:grpSpPr bwMode="auto">
                <a:xfrm>
                  <a:off x="1352" y="1648"/>
                  <a:ext cx="34" cy="188"/>
                  <a:chOff x="1352" y="1648"/>
                  <a:chExt cx="34" cy="188"/>
                </a:xfrm>
              </p:grpSpPr>
              <p:sp>
                <p:nvSpPr>
                  <p:cNvPr id="237684" name="AutoShape 116"/>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85" name="Line 117"/>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nvGrpSpPr>
                <p:cNvPr id="14" name="Group 118"/>
                <p:cNvGrpSpPr>
                  <a:grpSpLocks/>
                </p:cNvGrpSpPr>
                <p:nvPr/>
              </p:nvGrpSpPr>
              <p:grpSpPr bwMode="auto">
                <a:xfrm flipV="1">
                  <a:off x="1259" y="1648"/>
                  <a:ext cx="34" cy="188"/>
                  <a:chOff x="1352" y="1648"/>
                  <a:chExt cx="34" cy="188"/>
                </a:xfrm>
              </p:grpSpPr>
              <p:sp>
                <p:nvSpPr>
                  <p:cNvPr id="237687" name="AutoShape 119"/>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88" name="Line 120"/>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grpSp>
            <p:nvGrpSpPr>
              <p:cNvPr id="15" name="Group 121"/>
              <p:cNvGrpSpPr>
                <a:grpSpLocks/>
              </p:cNvGrpSpPr>
              <p:nvPr/>
            </p:nvGrpSpPr>
            <p:grpSpPr bwMode="auto">
              <a:xfrm>
                <a:off x="1687" y="1644"/>
                <a:ext cx="65" cy="202"/>
                <a:chOff x="1687" y="1644"/>
                <a:chExt cx="65" cy="202"/>
              </a:xfrm>
            </p:grpSpPr>
            <p:grpSp>
              <p:nvGrpSpPr>
                <p:cNvPr id="16" name="Group 122"/>
                <p:cNvGrpSpPr>
                  <a:grpSpLocks/>
                </p:cNvGrpSpPr>
                <p:nvPr/>
              </p:nvGrpSpPr>
              <p:grpSpPr bwMode="auto">
                <a:xfrm>
                  <a:off x="1688" y="1654"/>
                  <a:ext cx="64" cy="192"/>
                  <a:chOff x="1688" y="1654"/>
                  <a:chExt cx="64" cy="192"/>
                </a:xfrm>
              </p:grpSpPr>
              <p:sp>
                <p:nvSpPr>
                  <p:cNvPr id="237691" name="AutoShape 123"/>
                  <p:cNvSpPr>
                    <a:spLocks noChangeArrowheads="1"/>
                  </p:cNvSpPr>
                  <p:nvPr/>
                </p:nvSpPr>
                <p:spPr bwMode="auto">
                  <a:xfrm rot="1663454">
                    <a:off x="1718" y="1654"/>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92" name="Line 124"/>
                  <p:cNvSpPr>
                    <a:spLocks noChangeShapeType="1"/>
                  </p:cNvSpPr>
                  <p:nvPr/>
                </p:nvSpPr>
                <p:spPr bwMode="auto">
                  <a:xfrm rot="1663454">
                    <a:off x="1688" y="1715"/>
                    <a:ext cx="0" cy="131"/>
                  </a:xfrm>
                  <a:prstGeom prst="line">
                    <a:avLst/>
                  </a:prstGeom>
                  <a:noFill/>
                  <a:ln w="9525">
                    <a:solidFill>
                      <a:schemeClr val="tx1"/>
                    </a:solidFill>
                    <a:round/>
                    <a:headEnd/>
                    <a:tailEnd/>
                  </a:ln>
                  <a:effectLst/>
                </p:spPr>
                <p:txBody>
                  <a:bodyPr/>
                  <a:lstStyle/>
                  <a:p>
                    <a:endParaRPr lang="en-US" dirty="0"/>
                  </a:p>
                </p:txBody>
              </p:sp>
            </p:grpSp>
            <p:grpSp>
              <p:nvGrpSpPr>
                <p:cNvPr id="17" name="Group 125"/>
                <p:cNvGrpSpPr>
                  <a:grpSpLocks/>
                </p:cNvGrpSpPr>
                <p:nvPr/>
              </p:nvGrpSpPr>
              <p:grpSpPr bwMode="auto">
                <a:xfrm>
                  <a:off x="1687" y="1644"/>
                  <a:ext cx="64" cy="192"/>
                  <a:chOff x="1687" y="1644"/>
                  <a:chExt cx="64" cy="192"/>
                </a:xfrm>
              </p:grpSpPr>
              <p:sp>
                <p:nvSpPr>
                  <p:cNvPr id="237694" name="AutoShape 126"/>
                  <p:cNvSpPr>
                    <a:spLocks noChangeArrowheads="1"/>
                  </p:cNvSpPr>
                  <p:nvPr/>
                </p:nvSpPr>
                <p:spPr bwMode="auto">
                  <a:xfrm rot="19936546" flipV="1">
                    <a:off x="1717"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95" name="Line 127"/>
                  <p:cNvSpPr>
                    <a:spLocks noChangeShapeType="1"/>
                  </p:cNvSpPr>
                  <p:nvPr/>
                </p:nvSpPr>
                <p:spPr bwMode="auto">
                  <a:xfrm rot="19936546" flipV="1">
                    <a:off x="1687" y="1644"/>
                    <a:ext cx="0" cy="130"/>
                  </a:xfrm>
                  <a:prstGeom prst="line">
                    <a:avLst/>
                  </a:prstGeom>
                  <a:noFill/>
                  <a:ln w="9525">
                    <a:solidFill>
                      <a:schemeClr val="tx1"/>
                    </a:solidFill>
                    <a:round/>
                    <a:headEnd/>
                    <a:tailEnd/>
                  </a:ln>
                  <a:effectLst/>
                </p:spPr>
                <p:txBody>
                  <a:bodyPr/>
                  <a:lstStyle/>
                  <a:p>
                    <a:endParaRPr lang="en-US" dirty="0"/>
                  </a:p>
                </p:txBody>
              </p:sp>
            </p:grpSp>
          </p:grpSp>
          <p:grpSp>
            <p:nvGrpSpPr>
              <p:cNvPr id="18" name="Group 128"/>
              <p:cNvGrpSpPr>
                <a:grpSpLocks/>
              </p:cNvGrpSpPr>
              <p:nvPr/>
            </p:nvGrpSpPr>
            <p:grpSpPr bwMode="auto">
              <a:xfrm>
                <a:off x="1437" y="1647"/>
                <a:ext cx="156" cy="195"/>
                <a:chOff x="1437" y="1647"/>
                <a:chExt cx="156" cy="195"/>
              </a:xfrm>
            </p:grpSpPr>
            <p:grpSp>
              <p:nvGrpSpPr>
                <p:cNvPr id="19" name="Group 129"/>
                <p:cNvGrpSpPr>
                  <a:grpSpLocks/>
                </p:cNvGrpSpPr>
                <p:nvPr/>
              </p:nvGrpSpPr>
              <p:grpSpPr bwMode="auto">
                <a:xfrm>
                  <a:off x="1437" y="1647"/>
                  <a:ext cx="156" cy="51"/>
                  <a:chOff x="1437" y="1647"/>
                  <a:chExt cx="156" cy="51"/>
                </a:xfrm>
              </p:grpSpPr>
              <p:grpSp>
                <p:nvGrpSpPr>
                  <p:cNvPr id="20" name="Group 130"/>
                  <p:cNvGrpSpPr>
                    <a:grpSpLocks/>
                  </p:cNvGrpSpPr>
                  <p:nvPr/>
                </p:nvGrpSpPr>
                <p:grpSpPr bwMode="auto">
                  <a:xfrm>
                    <a:off x="1437" y="1647"/>
                    <a:ext cx="60" cy="51"/>
                    <a:chOff x="1437" y="1647"/>
                    <a:chExt cx="60" cy="51"/>
                  </a:xfrm>
                </p:grpSpPr>
                <p:sp>
                  <p:nvSpPr>
                    <p:cNvPr id="237699" name="Line 13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0" name="Line 13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1" name="Group 133"/>
                  <p:cNvGrpSpPr>
                    <a:grpSpLocks/>
                  </p:cNvGrpSpPr>
                  <p:nvPr/>
                </p:nvGrpSpPr>
                <p:grpSpPr bwMode="auto">
                  <a:xfrm>
                    <a:off x="1533" y="1647"/>
                    <a:ext cx="60" cy="51"/>
                    <a:chOff x="1437" y="1647"/>
                    <a:chExt cx="60" cy="51"/>
                  </a:xfrm>
                </p:grpSpPr>
                <p:sp>
                  <p:nvSpPr>
                    <p:cNvPr id="237702" name="Line 134"/>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3" name="Line 135"/>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nvGrpSpPr>
                <p:cNvPr id="22" name="Group 136"/>
                <p:cNvGrpSpPr>
                  <a:grpSpLocks/>
                </p:cNvGrpSpPr>
                <p:nvPr/>
              </p:nvGrpSpPr>
              <p:grpSpPr bwMode="auto">
                <a:xfrm flipV="1">
                  <a:off x="1437" y="1791"/>
                  <a:ext cx="156" cy="51"/>
                  <a:chOff x="1437" y="1788"/>
                  <a:chExt cx="156" cy="51"/>
                </a:xfrm>
              </p:grpSpPr>
              <p:grpSp>
                <p:nvGrpSpPr>
                  <p:cNvPr id="23" name="Group 137"/>
                  <p:cNvGrpSpPr>
                    <a:grpSpLocks/>
                  </p:cNvGrpSpPr>
                  <p:nvPr/>
                </p:nvGrpSpPr>
                <p:grpSpPr bwMode="auto">
                  <a:xfrm>
                    <a:off x="1437" y="1788"/>
                    <a:ext cx="60" cy="51"/>
                    <a:chOff x="1437" y="1647"/>
                    <a:chExt cx="60" cy="51"/>
                  </a:xfrm>
                </p:grpSpPr>
                <p:sp>
                  <p:nvSpPr>
                    <p:cNvPr id="237706" name="Line 138"/>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7" name="Line 139"/>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4" name="Group 140"/>
                  <p:cNvGrpSpPr>
                    <a:grpSpLocks/>
                  </p:cNvGrpSpPr>
                  <p:nvPr/>
                </p:nvGrpSpPr>
                <p:grpSpPr bwMode="auto">
                  <a:xfrm>
                    <a:off x="1533" y="1788"/>
                    <a:ext cx="60" cy="51"/>
                    <a:chOff x="1437" y="1647"/>
                    <a:chExt cx="60" cy="51"/>
                  </a:xfrm>
                </p:grpSpPr>
                <p:sp>
                  <p:nvSpPr>
                    <p:cNvPr id="237709" name="Line 14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10" name="Line 14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grpSp>
        <p:sp>
          <p:nvSpPr>
            <p:cNvPr id="237711" name="Freeform 143"/>
            <p:cNvSpPr>
              <a:spLocks/>
            </p:cNvSpPr>
            <p:nvPr/>
          </p:nvSpPr>
          <p:spPr bwMode="auto">
            <a:xfrm>
              <a:off x="1611" y="1984"/>
              <a:ext cx="167"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2" name="Freeform 144"/>
            <p:cNvSpPr>
              <a:spLocks/>
            </p:cNvSpPr>
            <p:nvPr/>
          </p:nvSpPr>
          <p:spPr bwMode="auto">
            <a:xfrm flipH="1">
              <a:off x="1375" y="1984"/>
              <a:ext cx="141"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3" name="Line 145"/>
            <p:cNvSpPr>
              <a:spLocks noChangeShapeType="1"/>
            </p:cNvSpPr>
            <p:nvPr/>
          </p:nvSpPr>
          <p:spPr bwMode="auto">
            <a:xfrm>
              <a:off x="1516" y="2460"/>
              <a:ext cx="0" cy="81"/>
            </a:xfrm>
            <a:prstGeom prst="line">
              <a:avLst/>
            </a:prstGeom>
            <a:noFill/>
            <a:ln w="9525">
              <a:solidFill>
                <a:schemeClr val="tx1"/>
              </a:solidFill>
              <a:round/>
              <a:headEnd/>
              <a:tailEnd/>
            </a:ln>
            <a:effectLst/>
          </p:spPr>
          <p:txBody>
            <a:bodyPr/>
            <a:lstStyle/>
            <a:p>
              <a:endParaRPr lang="en-US" dirty="0"/>
            </a:p>
          </p:txBody>
        </p:sp>
        <p:grpSp>
          <p:nvGrpSpPr>
            <p:cNvPr id="25" name="Group 146"/>
            <p:cNvGrpSpPr>
              <a:grpSpLocks/>
            </p:cNvGrpSpPr>
            <p:nvPr/>
          </p:nvGrpSpPr>
          <p:grpSpPr bwMode="auto">
            <a:xfrm>
              <a:off x="1220" y="1794"/>
              <a:ext cx="832" cy="204"/>
              <a:chOff x="1148" y="1176"/>
              <a:chExt cx="1036" cy="204"/>
            </a:xfrm>
          </p:grpSpPr>
          <p:sp>
            <p:nvSpPr>
              <p:cNvPr id="237715" name="Rectangle 147"/>
              <p:cNvSpPr>
                <a:spLocks noChangeArrowheads="1"/>
              </p:cNvSpPr>
              <p:nvPr/>
            </p:nvSpPr>
            <p:spPr bwMode="auto">
              <a:xfrm>
                <a:off x="1280" y="1180"/>
                <a:ext cx="664" cy="198"/>
              </a:xfrm>
              <a:prstGeom prst="rect">
                <a:avLst/>
              </a:prstGeom>
              <a:solidFill>
                <a:srgbClr val="FF0000"/>
              </a:solidFill>
              <a:ln w="9525" algn="ctr">
                <a:solidFill>
                  <a:schemeClr val="tx1"/>
                </a:solidFill>
                <a:miter lim="800000"/>
                <a:headEnd/>
                <a:tailEnd/>
              </a:ln>
              <a:effectLst/>
            </p:spPr>
            <p:txBody>
              <a:bodyPr wrap="none" anchor="ctr"/>
              <a:lstStyle/>
              <a:p>
                <a:endParaRPr lang="en-US" dirty="0"/>
              </a:p>
            </p:txBody>
          </p:sp>
          <p:sp>
            <p:nvSpPr>
              <p:cNvPr id="237716" name="Rectangle 148"/>
              <p:cNvSpPr>
                <a:spLocks noChangeArrowheads="1"/>
              </p:cNvSpPr>
              <p:nvPr/>
            </p:nvSpPr>
            <p:spPr bwMode="auto">
              <a:xfrm>
                <a:off x="1668" y="1232"/>
                <a:ext cx="516" cy="94"/>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7" name="Rectangle 149"/>
              <p:cNvSpPr>
                <a:spLocks noChangeArrowheads="1"/>
              </p:cNvSpPr>
              <p:nvPr/>
            </p:nvSpPr>
            <p:spPr bwMode="auto">
              <a:xfrm>
                <a:off x="1572" y="1184"/>
                <a:ext cx="96" cy="192"/>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8" name="Freeform 150"/>
              <p:cNvSpPr>
                <a:spLocks/>
              </p:cNvSpPr>
              <p:nvPr/>
            </p:nvSpPr>
            <p:spPr bwMode="auto">
              <a:xfrm>
                <a:off x="1176" y="1176"/>
                <a:ext cx="110" cy="204"/>
              </a:xfrm>
              <a:custGeom>
                <a:avLst/>
                <a:gdLst/>
                <a:ahLst/>
                <a:cxnLst>
                  <a:cxn ang="0">
                    <a:pos x="0" y="72"/>
                  </a:cxn>
                  <a:cxn ang="0">
                    <a:pos x="110" y="0"/>
                  </a:cxn>
                  <a:cxn ang="0">
                    <a:pos x="110" y="208"/>
                  </a:cxn>
                  <a:cxn ang="0">
                    <a:pos x="4" y="146"/>
                  </a:cxn>
                  <a:cxn ang="0">
                    <a:pos x="0" y="72"/>
                  </a:cxn>
                </a:cxnLst>
                <a:rect l="0" t="0" r="r" b="b"/>
                <a:pathLst>
                  <a:path w="110" h="208">
                    <a:moveTo>
                      <a:pt x="0" y="72"/>
                    </a:moveTo>
                    <a:lnTo>
                      <a:pt x="110" y="0"/>
                    </a:lnTo>
                    <a:lnTo>
                      <a:pt x="110" y="208"/>
                    </a:lnTo>
                    <a:lnTo>
                      <a:pt x="4" y="146"/>
                    </a:lnTo>
                    <a:lnTo>
                      <a:pt x="0" y="72"/>
                    </a:lnTo>
                    <a:close/>
                  </a:path>
                </a:pathLst>
              </a:custGeom>
              <a:solidFill>
                <a:srgbClr val="DDDDDD"/>
              </a:solidFill>
              <a:ln w="9525" cap="flat" cmpd="sng">
                <a:solidFill>
                  <a:schemeClr val="tx1"/>
                </a:solidFill>
                <a:prstDash val="solid"/>
                <a:round/>
                <a:headEnd/>
                <a:tailEnd/>
              </a:ln>
              <a:effectLst/>
            </p:spPr>
            <p:txBody>
              <a:bodyPr/>
              <a:lstStyle/>
              <a:p>
                <a:endParaRPr lang="en-US" dirty="0"/>
              </a:p>
            </p:txBody>
          </p:sp>
          <p:sp>
            <p:nvSpPr>
              <p:cNvPr id="237719" name="Oval 151"/>
              <p:cNvSpPr>
                <a:spLocks noChangeArrowheads="1"/>
              </p:cNvSpPr>
              <p:nvPr/>
            </p:nvSpPr>
            <p:spPr bwMode="auto">
              <a:xfrm flipH="1">
                <a:off x="1148" y="1250"/>
                <a:ext cx="64" cy="64"/>
              </a:xfrm>
              <a:prstGeom prst="ellipse">
                <a:avLst/>
              </a:prstGeom>
              <a:solidFill>
                <a:srgbClr val="DDDDDD"/>
              </a:solidFill>
              <a:ln w="9525" algn="ctr">
                <a:solidFill>
                  <a:schemeClr val="tx1"/>
                </a:solidFill>
                <a:round/>
                <a:headEnd/>
                <a:tailEnd/>
              </a:ln>
              <a:effectLst/>
            </p:spPr>
            <p:txBody>
              <a:bodyPr wrap="none" anchor="ctr"/>
              <a:lstStyle/>
              <a:p>
                <a:pPr>
                  <a:spcBef>
                    <a:spcPct val="0"/>
                  </a:spcBef>
                  <a:buClrTx/>
                  <a:buFontTx/>
                  <a:buNone/>
                </a:pPr>
                <a:endParaRPr lang="en-US" dirty="0"/>
              </a:p>
            </p:txBody>
          </p:sp>
        </p:grpSp>
        <p:sp>
          <p:nvSpPr>
            <p:cNvPr id="237720" name="Rectangle 152"/>
            <p:cNvSpPr>
              <a:spLocks noChangeArrowheads="1"/>
            </p:cNvSpPr>
            <p:nvPr/>
          </p:nvSpPr>
          <p:spPr bwMode="auto">
            <a:xfrm>
              <a:off x="1062" y="1722"/>
              <a:ext cx="1068" cy="822"/>
            </a:xfrm>
            <a:prstGeom prst="rect">
              <a:avLst/>
            </a:prstGeom>
            <a:noFill/>
            <a:ln w="19050">
              <a:solidFill>
                <a:schemeClr val="tx1"/>
              </a:solidFill>
              <a:miter lim="800000"/>
              <a:headEnd/>
              <a:tailEnd/>
            </a:ln>
            <a:effectLst/>
          </p:spPr>
          <p:txBody>
            <a:bodyPr wrap="none" anchor="ctr"/>
            <a:lstStyle/>
            <a:p>
              <a:endParaRPr lang="en-US" dirty="0"/>
            </a:p>
          </p:txBody>
        </p:sp>
        <p:sp>
          <p:nvSpPr>
            <p:cNvPr id="237721" name="Line 153"/>
            <p:cNvSpPr>
              <a:spLocks noChangeShapeType="1"/>
            </p:cNvSpPr>
            <p:nvPr/>
          </p:nvSpPr>
          <p:spPr bwMode="auto">
            <a:xfrm>
              <a:off x="1610" y="2460"/>
              <a:ext cx="0" cy="81"/>
            </a:xfrm>
            <a:prstGeom prst="line">
              <a:avLst/>
            </a:prstGeom>
            <a:noFill/>
            <a:ln w="9525">
              <a:solidFill>
                <a:schemeClr val="tx1"/>
              </a:solidFill>
              <a:round/>
              <a:headEnd/>
              <a:tailEnd/>
            </a:ln>
            <a:effectLst/>
          </p:spPr>
          <p:txBody>
            <a:bodyPr/>
            <a:lstStyle/>
            <a:p>
              <a:endParaRPr lang="en-US" dirty="0"/>
            </a:p>
          </p:txBody>
        </p:sp>
      </p:grpSp>
      <p:pic>
        <p:nvPicPr>
          <p:cNvPr id="237723" name="Picture 155"/>
          <p:cNvPicPr>
            <a:picLocks noChangeAspect="1" noChangeArrowheads="1"/>
          </p:cNvPicPr>
          <p:nvPr/>
        </p:nvPicPr>
        <p:blipFill>
          <a:blip r:embed="rId12"/>
          <a:srcRect/>
          <a:stretch>
            <a:fillRect/>
          </a:stretch>
        </p:blipFill>
        <p:spPr bwMode="auto">
          <a:xfrm>
            <a:off x="7321856" y="2542401"/>
            <a:ext cx="695238" cy="9104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37724" name="Freeform 156"/>
          <p:cNvSpPr>
            <a:spLocks/>
          </p:cNvSpPr>
          <p:nvPr/>
        </p:nvSpPr>
        <p:spPr bwMode="auto">
          <a:xfrm>
            <a:off x="7372411" y="2142298"/>
            <a:ext cx="644683" cy="434256"/>
          </a:xfrm>
          <a:custGeom>
            <a:avLst/>
            <a:gdLst/>
            <a:ahLst/>
            <a:cxnLst>
              <a:cxn ang="0">
                <a:pos x="0" y="0"/>
              </a:cxn>
              <a:cxn ang="0">
                <a:pos x="0" y="1008"/>
              </a:cxn>
              <a:cxn ang="0">
                <a:pos x="912" y="1008"/>
              </a:cxn>
              <a:cxn ang="0">
                <a:pos x="0" y="0"/>
              </a:cxn>
            </a:cxnLst>
            <a:rect l="0" t="0" r="r" b="b"/>
            <a:pathLst>
              <a:path w="912" h="1008">
                <a:moveTo>
                  <a:pt x="0" y="0"/>
                </a:moveTo>
                <a:lnTo>
                  <a:pt x="0" y="1008"/>
                </a:lnTo>
                <a:lnTo>
                  <a:pt x="912" y="1008"/>
                </a:lnTo>
                <a:lnTo>
                  <a:pt x="0" y="0"/>
                </a:lnTo>
                <a:close/>
              </a:path>
            </a:pathLst>
          </a:custGeom>
          <a:gradFill rotWithShape="1">
            <a:gsLst>
              <a:gs pos="0">
                <a:srgbClr val="003399">
                  <a:alpha val="11000"/>
                </a:srgbClr>
              </a:gs>
              <a:gs pos="100000">
                <a:srgbClr val="003399">
                  <a:gamma/>
                  <a:shade val="84314"/>
                  <a:invGamma/>
                  <a:alpha val="75999"/>
                </a:srgbClr>
              </a:gs>
            </a:gsLst>
            <a:lin ang="5400000" scaled="1"/>
          </a:gradFill>
          <a:ln w="9525" cap="flat" cmpd="sng">
            <a:noFill/>
            <a:prstDash val="solid"/>
            <a:round/>
            <a:headEnd type="none" w="med" len="med"/>
            <a:tailEnd type="none" w="med" len="med"/>
          </a:ln>
          <a:effectLst/>
        </p:spPr>
        <p:txBody>
          <a:bodyPr/>
          <a:lstStyle/>
          <a:p>
            <a:endParaRPr lang="en-US" dirty="0"/>
          </a:p>
        </p:txBody>
      </p:sp>
      <p:sp>
        <p:nvSpPr>
          <p:cNvPr id="237725" name="Freeform 157"/>
          <p:cNvSpPr>
            <a:spLocks/>
          </p:cNvSpPr>
          <p:nvPr/>
        </p:nvSpPr>
        <p:spPr bwMode="auto">
          <a:xfrm>
            <a:off x="6492025" y="2816899"/>
            <a:ext cx="825500" cy="632738"/>
          </a:xfrm>
          <a:custGeom>
            <a:avLst/>
            <a:gdLst/>
            <a:ahLst/>
            <a:cxnLst>
              <a:cxn ang="0">
                <a:pos x="0" y="0"/>
              </a:cxn>
              <a:cxn ang="0">
                <a:pos x="384" y="0"/>
              </a:cxn>
              <a:cxn ang="0">
                <a:pos x="384" y="1392"/>
              </a:cxn>
              <a:cxn ang="0">
                <a:pos x="0" y="0"/>
              </a:cxn>
            </a:cxnLst>
            <a:rect l="0" t="0" r="r" b="b"/>
            <a:pathLst>
              <a:path w="384" h="1392">
                <a:moveTo>
                  <a:pt x="0" y="0"/>
                </a:moveTo>
                <a:lnTo>
                  <a:pt x="384" y="0"/>
                </a:lnTo>
                <a:lnTo>
                  <a:pt x="384" y="1392"/>
                </a:lnTo>
                <a:lnTo>
                  <a:pt x="0" y="0"/>
                </a:lnTo>
                <a:close/>
              </a:path>
            </a:pathLst>
          </a:custGeom>
          <a:gradFill rotWithShape="1">
            <a:gsLst>
              <a:gs pos="0">
                <a:srgbClr val="003399">
                  <a:alpha val="11000"/>
                </a:srgbClr>
              </a:gs>
              <a:gs pos="100000">
                <a:srgbClr val="003399">
                  <a:gamma/>
                  <a:shade val="84314"/>
                  <a:invGamma/>
                  <a:alpha val="75999"/>
                </a:srgbClr>
              </a:gs>
            </a:gsLst>
            <a:lin ang="0" scaled="1"/>
          </a:gradFill>
          <a:ln w="9525" cap="flat" cmpd="sng">
            <a:noFill/>
            <a:prstDash val="solid"/>
            <a:round/>
            <a:headEnd type="none" w="med" len="med"/>
            <a:tailEnd type="none" w="med" len="med"/>
          </a:ln>
          <a:effectLst/>
        </p:spPr>
        <p:txBody>
          <a:bodyPr/>
          <a:lstStyle/>
          <a:p>
            <a:endParaRPr lang="en-US" dirty="0"/>
          </a:p>
        </p:txBody>
      </p:sp>
      <p:grpSp>
        <p:nvGrpSpPr>
          <p:cNvPr id="26" name="Group 158"/>
          <p:cNvGrpSpPr>
            <a:grpSpLocks noChangeAspect="1"/>
          </p:cNvGrpSpPr>
          <p:nvPr/>
        </p:nvGrpSpPr>
        <p:grpSpPr bwMode="auto">
          <a:xfrm>
            <a:off x="6728736" y="5162552"/>
            <a:ext cx="392430" cy="472440"/>
            <a:chOff x="991" y="500"/>
            <a:chExt cx="528" cy="635"/>
          </a:xfrm>
        </p:grpSpPr>
        <p:sp>
          <p:nvSpPr>
            <p:cNvPr id="237727" name="Oval 159"/>
            <p:cNvSpPr>
              <a:spLocks noChangeArrowheads="1"/>
            </p:cNvSpPr>
            <p:nvPr/>
          </p:nvSpPr>
          <p:spPr bwMode="auto">
            <a:xfrm>
              <a:off x="991" y="592"/>
              <a:ext cx="437" cy="437"/>
            </a:xfrm>
            <a:prstGeom prst="ellipse">
              <a:avLst/>
            </a:prstGeom>
            <a:solidFill>
              <a:schemeClr val="bg1"/>
            </a:solidFill>
            <a:ln w="28575">
              <a:solidFill>
                <a:schemeClr val="tx1"/>
              </a:solidFill>
              <a:round/>
              <a:headEnd/>
              <a:tailEnd/>
            </a:ln>
            <a:effectLst/>
          </p:spPr>
          <p:txBody>
            <a:bodyPr wrap="none" anchor="ctr"/>
            <a:lstStyle/>
            <a:p>
              <a:endParaRPr lang="en-US" dirty="0"/>
            </a:p>
          </p:txBody>
        </p:sp>
        <p:sp>
          <p:nvSpPr>
            <p:cNvPr id="237728" name="Line 160"/>
            <p:cNvSpPr>
              <a:spLocks noChangeShapeType="1"/>
            </p:cNvSpPr>
            <p:nvPr/>
          </p:nvSpPr>
          <p:spPr bwMode="auto">
            <a:xfrm flipH="1">
              <a:off x="1338" y="818"/>
              <a:ext cx="181" cy="0"/>
            </a:xfrm>
            <a:prstGeom prst="line">
              <a:avLst/>
            </a:prstGeom>
            <a:noFill/>
            <a:ln w="28575">
              <a:solidFill>
                <a:schemeClr val="tx1"/>
              </a:solidFill>
              <a:round/>
              <a:headEnd/>
              <a:tailEnd/>
            </a:ln>
            <a:effectLst/>
          </p:spPr>
          <p:txBody>
            <a:bodyPr/>
            <a:lstStyle/>
            <a:p>
              <a:endParaRPr lang="en-US" dirty="0"/>
            </a:p>
          </p:txBody>
        </p:sp>
        <p:sp>
          <p:nvSpPr>
            <p:cNvPr id="237729" name="Line 161"/>
            <p:cNvSpPr>
              <a:spLocks noChangeShapeType="1"/>
            </p:cNvSpPr>
            <p:nvPr/>
          </p:nvSpPr>
          <p:spPr bwMode="auto">
            <a:xfrm flipV="1">
              <a:off x="1338" y="727"/>
              <a:ext cx="0" cy="182"/>
            </a:xfrm>
            <a:prstGeom prst="line">
              <a:avLst/>
            </a:prstGeom>
            <a:noFill/>
            <a:ln w="28575">
              <a:solidFill>
                <a:schemeClr val="tx1"/>
              </a:solidFill>
              <a:round/>
              <a:headEnd/>
              <a:tailEnd/>
            </a:ln>
            <a:effectLst/>
          </p:spPr>
          <p:txBody>
            <a:bodyPr/>
            <a:lstStyle/>
            <a:p>
              <a:endParaRPr lang="en-US" dirty="0"/>
            </a:p>
          </p:txBody>
        </p:sp>
        <p:sp>
          <p:nvSpPr>
            <p:cNvPr id="237730" name="Line 162"/>
            <p:cNvSpPr>
              <a:spLocks noChangeShapeType="1"/>
            </p:cNvSpPr>
            <p:nvPr/>
          </p:nvSpPr>
          <p:spPr bwMode="auto">
            <a:xfrm flipH="1">
              <a:off x="1112" y="818"/>
              <a:ext cx="152" cy="0"/>
            </a:xfrm>
            <a:prstGeom prst="line">
              <a:avLst/>
            </a:prstGeom>
            <a:noFill/>
            <a:ln w="28575">
              <a:solidFill>
                <a:schemeClr val="tx1"/>
              </a:solidFill>
              <a:round/>
              <a:headEnd/>
              <a:tailEnd type="triangle" w="med" len="med"/>
            </a:ln>
            <a:effectLst/>
          </p:spPr>
          <p:txBody>
            <a:bodyPr/>
            <a:lstStyle/>
            <a:p>
              <a:endParaRPr lang="en-US" dirty="0"/>
            </a:p>
          </p:txBody>
        </p:sp>
        <p:sp>
          <p:nvSpPr>
            <p:cNvPr id="237731" name="Freeform 163"/>
            <p:cNvSpPr>
              <a:spLocks/>
            </p:cNvSpPr>
            <p:nvPr/>
          </p:nvSpPr>
          <p:spPr bwMode="auto">
            <a:xfrm>
              <a:off x="1128" y="500"/>
              <a:ext cx="136" cy="635"/>
            </a:xfrm>
            <a:custGeom>
              <a:avLst/>
              <a:gdLst/>
              <a:ahLst/>
              <a:cxnLst>
                <a:cxn ang="0">
                  <a:pos x="0" y="0"/>
                </a:cxn>
                <a:cxn ang="0">
                  <a:pos x="0" y="227"/>
                </a:cxn>
                <a:cxn ang="0">
                  <a:pos x="90" y="227"/>
                </a:cxn>
                <a:cxn ang="0">
                  <a:pos x="90" y="409"/>
                </a:cxn>
                <a:cxn ang="0">
                  <a:pos x="0" y="409"/>
                </a:cxn>
                <a:cxn ang="0">
                  <a:pos x="0" y="635"/>
                </a:cxn>
              </a:cxnLst>
              <a:rect l="0" t="0" r="r" b="b"/>
              <a:pathLst>
                <a:path w="90" h="635">
                  <a:moveTo>
                    <a:pt x="0" y="0"/>
                  </a:moveTo>
                  <a:lnTo>
                    <a:pt x="0" y="227"/>
                  </a:lnTo>
                  <a:lnTo>
                    <a:pt x="90" y="227"/>
                  </a:lnTo>
                  <a:lnTo>
                    <a:pt x="90" y="409"/>
                  </a:lnTo>
                  <a:lnTo>
                    <a:pt x="0" y="409"/>
                  </a:lnTo>
                  <a:lnTo>
                    <a:pt x="0" y="635"/>
                  </a:lnTo>
                </a:path>
              </a:pathLst>
            </a:custGeom>
            <a:noFill/>
            <a:ln w="28575" cmpd="sng">
              <a:solidFill>
                <a:schemeClr val="tx1"/>
              </a:solidFill>
              <a:round/>
              <a:headEnd/>
              <a:tailEnd/>
            </a:ln>
            <a:effectLst/>
          </p:spPr>
          <p:txBody>
            <a:bodyPr/>
            <a:lstStyle/>
            <a:p>
              <a:endParaRPr lang="en-US" dirty="0"/>
            </a:p>
          </p:txBody>
        </p:sp>
        <p:sp>
          <p:nvSpPr>
            <p:cNvPr id="237732" name="Line 164"/>
            <p:cNvSpPr>
              <a:spLocks noChangeShapeType="1"/>
            </p:cNvSpPr>
            <p:nvPr/>
          </p:nvSpPr>
          <p:spPr bwMode="auto">
            <a:xfrm>
              <a:off x="1128" y="597"/>
              <a:ext cx="0" cy="227"/>
            </a:xfrm>
            <a:prstGeom prst="line">
              <a:avLst/>
            </a:prstGeom>
            <a:noFill/>
            <a:ln w="28575">
              <a:solidFill>
                <a:schemeClr val="tx1"/>
              </a:solidFill>
              <a:round/>
              <a:headEnd/>
              <a:tailEnd/>
            </a:ln>
            <a:effectLst/>
          </p:spPr>
          <p:txBody>
            <a:bodyPr/>
            <a:lstStyle/>
            <a:p>
              <a:endParaRPr lang="en-US" dirty="0"/>
            </a:p>
          </p:txBody>
        </p:sp>
      </p:grpSp>
      <p:sp>
        <p:nvSpPr>
          <p:cNvPr id="27" name="Title 26"/>
          <p:cNvSpPr>
            <a:spLocks noGrp="1"/>
          </p:cNvSpPr>
          <p:nvPr>
            <p:ph type="title"/>
          </p:nvPr>
        </p:nvSpPr>
        <p:spPr/>
        <p:txBody>
          <a:bodyPr/>
          <a:lstStyle/>
          <a:p>
            <a:r>
              <a:rPr lang="en-US" dirty="0"/>
              <a:t>Physical </a:t>
            </a:r>
            <a:r>
              <a:rPr lang="en-US" dirty="0" smtClean="0"/>
              <a:t>Modeling</a:t>
            </a:r>
            <a:endParaRPr lang="en-US" dirty="0"/>
          </a:p>
        </p:txBody>
      </p:sp>
    </p:spTree>
    <p:extLst>
      <p:ext uri="{BB962C8B-B14F-4D97-AF65-F5344CB8AC3E}">
        <p14:creationId xmlns:p14="http://schemas.microsoft.com/office/powerpoint/2010/main" val="1965226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37572"/>
                                        </p:tgtEl>
                                        <p:attrNameLst>
                                          <p:attrName>style.opacity</p:attrName>
                                        </p:attrNameLst>
                                      </p:cBhvr>
                                      <p:to>
                                        <p:strVal val="0.25"/>
                                      </p:to>
                                    </p:set>
                                    <p:animEffect filter="image" prLst="opacity: 0.25">
                                      <p:cBhvr rctx="IE">
                                        <p:cTn id="7" dur="indefinite"/>
                                        <p:tgtEl>
                                          <p:spTgt spid="237572"/>
                                        </p:tgtEl>
                                      </p:cBhvr>
                                    </p:animEffect>
                                  </p:childTnLst>
                                </p:cTn>
                              </p:par>
                              <p:par>
                                <p:cTn id="8" presetID="9" presetClass="emph" presetSubtype="0" grpId="0" nodeType="withEffect">
                                  <p:stCondLst>
                                    <p:cond delay="0"/>
                                  </p:stCondLst>
                                  <p:childTnLst>
                                    <p:set>
                                      <p:cBhvr rctx="PPT">
                                        <p:cTn id="9" dur="indefinite"/>
                                        <p:tgtEl>
                                          <p:spTgt spid="237573"/>
                                        </p:tgtEl>
                                        <p:attrNameLst>
                                          <p:attrName>style.opacity</p:attrName>
                                        </p:attrNameLst>
                                      </p:cBhvr>
                                      <p:to>
                                        <p:strVal val="0.25"/>
                                      </p:to>
                                    </p:set>
                                    <p:animEffect filter="image" prLst="opacity: 0.25">
                                      <p:cBhvr rctx="IE">
                                        <p:cTn id="10" dur="indefinite"/>
                                        <p:tgtEl>
                                          <p:spTgt spid="237573"/>
                                        </p:tgtEl>
                                      </p:cBhvr>
                                    </p:animEffect>
                                  </p:childTnLst>
                                </p:cTn>
                              </p:par>
                              <p:par>
                                <p:cTn id="11" presetID="9" presetClass="emph" presetSubtype="0" grpId="0" nodeType="withEffect">
                                  <p:stCondLst>
                                    <p:cond delay="0"/>
                                  </p:stCondLst>
                                  <p:childTnLst>
                                    <p:set>
                                      <p:cBhvr rctx="PPT">
                                        <p:cTn id="12" dur="indefinite"/>
                                        <p:tgtEl>
                                          <p:spTgt spid="237574"/>
                                        </p:tgtEl>
                                        <p:attrNameLst>
                                          <p:attrName>style.opacity</p:attrName>
                                        </p:attrNameLst>
                                      </p:cBhvr>
                                      <p:to>
                                        <p:strVal val="0.25"/>
                                      </p:to>
                                    </p:set>
                                    <p:animEffect filter="image" prLst="opacity: 0.25">
                                      <p:cBhvr rctx="IE">
                                        <p:cTn id="13" dur="indefinite"/>
                                        <p:tgtEl>
                                          <p:spTgt spid="237574"/>
                                        </p:tgtEl>
                                      </p:cBhvr>
                                    </p:animEffect>
                                  </p:childTnLst>
                                </p:cTn>
                              </p:par>
                              <p:par>
                                <p:cTn id="14" presetID="9" presetClass="emph" presetSubtype="0" grpId="0" nodeType="withEffect">
                                  <p:stCondLst>
                                    <p:cond delay="0"/>
                                  </p:stCondLst>
                                  <p:childTnLst>
                                    <p:set>
                                      <p:cBhvr rctx="PPT">
                                        <p:cTn id="15" dur="indefinite"/>
                                        <p:tgtEl>
                                          <p:spTgt spid="237575"/>
                                        </p:tgtEl>
                                        <p:attrNameLst>
                                          <p:attrName>style.opacity</p:attrName>
                                        </p:attrNameLst>
                                      </p:cBhvr>
                                      <p:to>
                                        <p:strVal val="0.25"/>
                                      </p:to>
                                    </p:set>
                                    <p:animEffect filter="image" prLst="opacity: 0.25">
                                      <p:cBhvr rctx="IE">
                                        <p:cTn id="16" dur="indefinite"/>
                                        <p:tgtEl>
                                          <p:spTgt spid="237575"/>
                                        </p:tgtEl>
                                      </p:cBhvr>
                                    </p:animEffect>
                                  </p:childTnLst>
                                </p:cTn>
                              </p:par>
                              <p:par>
                                <p:cTn id="17" presetID="9" presetClass="emph" presetSubtype="0" nodeType="withEffect">
                                  <p:stCondLst>
                                    <p:cond delay="0"/>
                                  </p:stCondLst>
                                  <p:childTnLst>
                                    <p:set>
                                      <p:cBhvr rctx="PPT">
                                        <p:cTn id="18" dur="indefinite"/>
                                        <p:tgtEl>
                                          <p:spTgt spid="237594"/>
                                        </p:tgtEl>
                                        <p:attrNameLst>
                                          <p:attrName>style.opacity</p:attrName>
                                        </p:attrNameLst>
                                      </p:cBhvr>
                                      <p:to>
                                        <p:strVal val="0.25"/>
                                      </p:to>
                                    </p:set>
                                    <p:animEffect filter="image" prLst="opacity: 0.25">
                                      <p:cBhvr rctx="IE">
                                        <p:cTn id="19" dur="indefinite"/>
                                        <p:tgtEl>
                                          <p:spTgt spid="237594"/>
                                        </p:tgtEl>
                                      </p:cBhvr>
                                    </p:animEffect>
                                  </p:childTnLst>
                                </p:cTn>
                              </p:par>
                              <p:par>
                                <p:cTn id="20" presetID="9" presetClass="emph" presetSubtype="0" nodeType="withEffect">
                                  <p:stCondLst>
                                    <p:cond delay="0"/>
                                  </p:stCondLst>
                                  <p:childTnLst>
                                    <p:set>
                                      <p:cBhvr rctx="PPT">
                                        <p:cTn id="21" dur="indefinite"/>
                                        <p:tgtEl>
                                          <p:spTgt spid="237595"/>
                                        </p:tgtEl>
                                        <p:attrNameLst>
                                          <p:attrName>style.opacity</p:attrName>
                                        </p:attrNameLst>
                                      </p:cBhvr>
                                      <p:to>
                                        <p:strVal val="0.25"/>
                                      </p:to>
                                    </p:set>
                                    <p:animEffect filter="image" prLst="opacity: 0.25">
                                      <p:cBhvr rctx="IE">
                                        <p:cTn id="22" dur="indefinite"/>
                                        <p:tgtEl>
                                          <p:spTgt spid="237595"/>
                                        </p:tgtEl>
                                      </p:cBhvr>
                                    </p:animEffect>
                                  </p:childTnLst>
                                </p:cTn>
                              </p:par>
                              <p:par>
                                <p:cTn id="23" presetID="9" presetClass="emph" presetSubtype="0" nodeType="withEffect">
                                  <p:stCondLst>
                                    <p:cond delay="0"/>
                                  </p:stCondLst>
                                  <p:childTnLst>
                                    <p:set>
                                      <p:cBhvr rctx="PPT">
                                        <p:cTn id="24" dur="indefinite"/>
                                        <p:tgtEl>
                                          <p:spTgt spid="237596"/>
                                        </p:tgtEl>
                                        <p:attrNameLst>
                                          <p:attrName>style.opacity</p:attrName>
                                        </p:attrNameLst>
                                      </p:cBhvr>
                                      <p:to>
                                        <p:strVal val="0.25"/>
                                      </p:to>
                                    </p:set>
                                    <p:animEffect filter="image" prLst="opacity: 0.25">
                                      <p:cBhvr rctx="IE">
                                        <p:cTn id="25" dur="indefinite"/>
                                        <p:tgtEl>
                                          <p:spTgt spid="237596"/>
                                        </p:tgtEl>
                                      </p:cBhvr>
                                    </p:animEffect>
                                  </p:childTnLst>
                                </p:cTn>
                              </p:par>
                              <p:par>
                                <p:cTn id="26" presetID="9" presetClass="emph" presetSubtype="0" nodeType="withEffect">
                                  <p:stCondLst>
                                    <p:cond delay="0"/>
                                  </p:stCondLst>
                                  <p:childTnLst>
                                    <p:set>
                                      <p:cBhvr rctx="PPT">
                                        <p:cTn id="27" dur="indefinite"/>
                                        <p:tgtEl>
                                          <p:spTgt spid="237597"/>
                                        </p:tgtEl>
                                        <p:attrNameLst>
                                          <p:attrName>style.opacity</p:attrName>
                                        </p:attrNameLst>
                                      </p:cBhvr>
                                      <p:to>
                                        <p:strVal val="0.25"/>
                                      </p:to>
                                    </p:set>
                                    <p:animEffect filter="image" prLst="opacity: 0.25">
                                      <p:cBhvr rctx="IE">
                                        <p:cTn id="28" dur="indefinite"/>
                                        <p:tgtEl>
                                          <p:spTgt spid="237597"/>
                                        </p:tgtEl>
                                      </p:cBhvr>
                                    </p:animEffect>
                                  </p:childTnLst>
                                </p:cTn>
                              </p:par>
                              <p:par>
                                <p:cTn id="29" presetID="9" presetClass="emph" presetSubtype="0" grpId="0" nodeType="withEffect">
                                  <p:stCondLst>
                                    <p:cond delay="0"/>
                                  </p:stCondLst>
                                  <p:childTnLst>
                                    <p:set>
                                      <p:cBhvr rctx="PPT">
                                        <p:cTn id="30" dur="indefinite"/>
                                        <p:tgtEl>
                                          <p:spTgt spid="237576"/>
                                        </p:tgtEl>
                                        <p:attrNameLst>
                                          <p:attrName>style.opacity</p:attrName>
                                        </p:attrNameLst>
                                      </p:cBhvr>
                                      <p:to>
                                        <p:strVal val="0.25"/>
                                      </p:to>
                                    </p:set>
                                    <p:animEffect filter="image" prLst="opacity: 0.25">
                                      <p:cBhvr rctx="IE">
                                        <p:cTn id="31" dur="indefinite"/>
                                        <p:tgtEl>
                                          <p:spTgt spid="237576"/>
                                        </p:tgtEl>
                                      </p:cBhvr>
                                    </p:animEffect>
                                  </p:childTnLst>
                                </p:cTn>
                              </p:par>
                              <p:par>
                                <p:cTn id="32" presetID="9" presetClass="emph" presetSubtype="0" nodeType="withEffect">
                                  <p:stCondLst>
                                    <p:cond delay="0"/>
                                  </p:stCondLst>
                                  <p:childTnLst>
                                    <p:set>
                                      <p:cBhvr rctx="PPT">
                                        <p:cTn id="33" dur="indefinite"/>
                                        <p:tgtEl>
                                          <p:spTgt spid="8"/>
                                        </p:tgtEl>
                                        <p:attrNameLst>
                                          <p:attrName>style.opacity</p:attrName>
                                        </p:attrNameLst>
                                      </p:cBhvr>
                                      <p:to>
                                        <p:strVal val="0.25"/>
                                      </p:to>
                                    </p:set>
                                    <p:animEffect filter="image" prLst="opacity: 0.25">
                                      <p:cBhvr rctx="IE">
                                        <p:cTn id="34" dur="indefinite"/>
                                        <p:tgtEl>
                                          <p:spTgt spid="8"/>
                                        </p:tgtEl>
                                      </p:cBhvr>
                                    </p:animEffect>
                                  </p:childTnLst>
                                </p:cTn>
                              </p:par>
                              <p:par>
                                <p:cTn id="35" presetID="9" presetClass="emph" presetSubtype="0" nodeType="withEffect">
                                  <p:stCondLst>
                                    <p:cond delay="0"/>
                                  </p:stCondLst>
                                  <p:childTnLst>
                                    <p:set>
                                      <p:cBhvr rctx="PPT">
                                        <p:cTn id="36" dur="indefinite"/>
                                        <p:tgtEl>
                                          <p:spTgt spid="237723"/>
                                        </p:tgtEl>
                                        <p:attrNameLst>
                                          <p:attrName>style.opacity</p:attrName>
                                        </p:attrNameLst>
                                      </p:cBhvr>
                                      <p:to>
                                        <p:strVal val="0.25"/>
                                      </p:to>
                                    </p:set>
                                    <p:animEffect filter="image" prLst="opacity: 0.25">
                                      <p:cBhvr rctx="IE">
                                        <p:cTn id="37" dur="indefinite"/>
                                        <p:tgtEl>
                                          <p:spTgt spid="237723"/>
                                        </p:tgtEl>
                                      </p:cBhvr>
                                    </p:animEffect>
                                  </p:childTnLst>
                                </p:cTn>
                              </p:par>
                              <p:par>
                                <p:cTn id="38" presetID="9" presetClass="emph" presetSubtype="0" grpId="0" nodeType="withEffect">
                                  <p:stCondLst>
                                    <p:cond delay="0"/>
                                  </p:stCondLst>
                                  <p:childTnLst>
                                    <p:set>
                                      <p:cBhvr rctx="PPT">
                                        <p:cTn id="39" dur="indefinite"/>
                                        <p:tgtEl>
                                          <p:spTgt spid="237724"/>
                                        </p:tgtEl>
                                        <p:attrNameLst>
                                          <p:attrName>style.opacity</p:attrName>
                                        </p:attrNameLst>
                                      </p:cBhvr>
                                      <p:to>
                                        <p:strVal val="0.25"/>
                                      </p:to>
                                    </p:set>
                                    <p:animEffect filter="image" prLst="opacity: 0.25">
                                      <p:cBhvr rctx="IE">
                                        <p:cTn id="40" dur="indefinite"/>
                                        <p:tgtEl>
                                          <p:spTgt spid="237724"/>
                                        </p:tgtEl>
                                      </p:cBhvr>
                                    </p:animEffect>
                                  </p:childTnLst>
                                </p:cTn>
                              </p:par>
                              <p:par>
                                <p:cTn id="41" presetID="9" presetClass="emph" presetSubtype="0" grpId="0" nodeType="withEffect">
                                  <p:stCondLst>
                                    <p:cond delay="0"/>
                                  </p:stCondLst>
                                  <p:childTnLst>
                                    <p:set>
                                      <p:cBhvr rctx="PPT">
                                        <p:cTn id="42" dur="indefinite"/>
                                        <p:tgtEl>
                                          <p:spTgt spid="237725"/>
                                        </p:tgtEl>
                                        <p:attrNameLst>
                                          <p:attrName>style.opacity</p:attrName>
                                        </p:attrNameLst>
                                      </p:cBhvr>
                                      <p:to>
                                        <p:strVal val="0.25"/>
                                      </p:to>
                                    </p:set>
                                    <p:animEffect filter="image" prLst="opacity: 0.25">
                                      <p:cBhvr rctx="IE">
                                        <p:cTn id="43" dur="indefinite"/>
                                        <p:tgtEl>
                                          <p:spTgt spid="237725"/>
                                        </p:tgtEl>
                                      </p:cBhvr>
                                    </p:animEffect>
                                  </p:childTnLst>
                                </p:cTn>
                              </p:par>
                              <p:par>
                                <p:cTn id="44" presetID="9" presetClass="emph" presetSubtype="0" grpId="0" nodeType="withEffect">
                                  <p:stCondLst>
                                    <p:cond delay="0"/>
                                  </p:stCondLst>
                                  <p:childTnLst>
                                    <p:set>
                                      <p:cBhvr rctx="PPT">
                                        <p:cTn id="45" dur="indefinite"/>
                                        <p:tgtEl>
                                          <p:spTgt spid="237577"/>
                                        </p:tgtEl>
                                        <p:attrNameLst>
                                          <p:attrName>style.opacity</p:attrName>
                                        </p:attrNameLst>
                                      </p:cBhvr>
                                      <p:to>
                                        <p:strVal val="0.25"/>
                                      </p:to>
                                    </p:set>
                                    <p:animEffect filter="image" prLst="opacity: 0.25">
                                      <p:cBhvr rctx="IE">
                                        <p:cTn id="46" dur="indefinite"/>
                                        <p:tgtEl>
                                          <p:spTgt spid="237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P spid="237573" grpId="0"/>
      <p:bldP spid="237574" grpId="0" animBg="1"/>
      <p:bldP spid="237575" grpId="0"/>
      <p:bldP spid="237576" grpId="0" animBg="1"/>
      <p:bldP spid="237577" grpId="0"/>
      <p:bldP spid="237724" grpId="0" animBg="1"/>
      <p:bldP spid="2377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973" t="28889" r="2230" b="11852"/>
          <a:stretch/>
        </p:blipFill>
        <p:spPr>
          <a:xfrm>
            <a:off x="289587" y="1295400"/>
            <a:ext cx="4511013" cy="2438390"/>
          </a:xfrm>
          <a:prstGeom prst="rect">
            <a:avLst/>
          </a:prstGeom>
          <a:ln>
            <a:noFill/>
          </a:ln>
          <a:effectLst/>
          <a:scene3d>
            <a:camera prst="isometricOffAxis1Right"/>
            <a:lightRig rig="threePt" dir="t"/>
          </a:scene3d>
        </p:spPr>
      </p:pic>
      <p:pic>
        <p:nvPicPr>
          <p:cNvPr id="3" name="Picture 2"/>
          <p:cNvPicPr>
            <a:picLocks noChangeAspect="1"/>
          </p:cNvPicPr>
          <p:nvPr/>
        </p:nvPicPr>
        <p:blipFill rotWithShape="1">
          <a:blip r:embed="rId3"/>
          <a:srcRect l="7073" t="31956" r="2268" b="14711"/>
          <a:stretch/>
        </p:blipFill>
        <p:spPr>
          <a:xfrm>
            <a:off x="4480535" y="3215654"/>
            <a:ext cx="4511065" cy="2194546"/>
          </a:xfrm>
          <a:prstGeom prst="rect">
            <a:avLst/>
          </a:prstGeom>
          <a:ln>
            <a:noFill/>
          </a:ln>
          <a:effectLst/>
          <a:scene3d>
            <a:camera prst="isometricOffAxis1Right"/>
            <a:lightRig rig="threePt" dir="t"/>
          </a:scene3d>
        </p:spPr>
      </p:pic>
      <p:sp>
        <p:nvSpPr>
          <p:cNvPr id="2" name="Title 1"/>
          <p:cNvSpPr>
            <a:spLocks noGrp="1"/>
          </p:cNvSpPr>
          <p:nvPr>
            <p:ph type="title"/>
          </p:nvPr>
        </p:nvSpPr>
        <p:spPr>
          <a:xfrm>
            <a:off x="457200" y="457200"/>
            <a:ext cx="8686800" cy="990600"/>
          </a:xfrm>
        </p:spPr>
        <p:txBody>
          <a:bodyPr/>
          <a:lstStyle/>
          <a:p>
            <a:r>
              <a:rPr lang="en-US" dirty="0" smtClean="0"/>
              <a:t>Modeling Electronics and Power Systems</a:t>
            </a:r>
            <a:endParaRPr lang="en-US" dirty="0"/>
          </a:p>
        </p:txBody>
      </p:sp>
      <p:sp>
        <p:nvSpPr>
          <p:cNvPr id="4" name="TextBox 3"/>
          <p:cNvSpPr txBox="1"/>
          <p:nvPr/>
        </p:nvSpPr>
        <p:spPr>
          <a:xfrm>
            <a:off x="528355" y="3639741"/>
            <a:ext cx="4033476" cy="1846659"/>
          </a:xfrm>
          <a:prstGeom prst="rect">
            <a:avLst/>
          </a:prstGeom>
          <a:noFill/>
        </p:spPr>
        <p:txBody>
          <a:bodyPr wrap="none" rtlCol="0">
            <a:spAutoFit/>
          </a:bodyPr>
          <a:lstStyle/>
          <a:p>
            <a:pPr algn="ctr"/>
            <a:r>
              <a:rPr lang="en-US" b="1" i="1" dirty="0" smtClean="0">
                <a:solidFill>
                  <a:schemeClr val="accent3"/>
                </a:solidFill>
                <a:latin typeface="Arial" pitchFamily="34" charset="0"/>
                <a:cs typeface="Arial" pitchFamily="34" charset="0"/>
              </a:rPr>
              <a:t>SimElectronics</a:t>
            </a:r>
          </a:p>
          <a:p>
            <a:pPr algn="ctr"/>
            <a:r>
              <a:rPr lang="en-US" sz="1600" dirty="0">
                <a:solidFill>
                  <a:schemeClr val="accent5">
                    <a:lumMod val="50000"/>
                  </a:schemeClr>
                </a:solidFill>
                <a:latin typeface="Arial" pitchFamily="34" charset="0"/>
                <a:cs typeface="Arial" pitchFamily="34" charset="0"/>
              </a:rPr>
              <a:t>S</a:t>
            </a:r>
            <a:r>
              <a:rPr lang="en-US" sz="1600" dirty="0" smtClean="0">
                <a:solidFill>
                  <a:schemeClr val="accent5">
                    <a:lumMod val="50000"/>
                  </a:schemeClr>
                </a:solidFill>
                <a:latin typeface="Arial" pitchFamily="34" charset="0"/>
                <a:cs typeface="Arial" pitchFamily="34" charset="0"/>
              </a:rPr>
              <a:t>imultaneous nonlinear equations solution</a:t>
            </a:r>
          </a:p>
          <a:p>
            <a:pPr algn="ctr"/>
            <a:r>
              <a:rPr lang="en-US" sz="1600" dirty="0" smtClean="0">
                <a:solidFill>
                  <a:schemeClr val="accent5">
                    <a:lumMod val="50000"/>
                  </a:schemeClr>
                </a:solidFill>
                <a:latin typeface="Arial" pitchFamily="34" charset="0"/>
                <a:cs typeface="Arial" pitchFamily="34" charset="0"/>
              </a:rPr>
              <a:t>SPICE level switching device models</a:t>
            </a:r>
          </a:p>
          <a:p>
            <a:pPr algn="ctr"/>
            <a:r>
              <a:rPr lang="en-US" sz="1600" dirty="0" smtClean="0">
                <a:solidFill>
                  <a:schemeClr val="accent5">
                    <a:lumMod val="50000"/>
                  </a:schemeClr>
                </a:solidFill>
                <a:latin typeface="Arial" pitchFamily="34" charset="0"/>
                <a:cs typeface="Arial" pitchFamily="34" charset="0"/>
              </a:rPr>
              <a:t>Include switching losses</a:t>
            </a:r>
          </a:p>
          <a:p>
            <a:pPr algn="ctr"/>
            <a:r>
              <a:rPr lang="en-US" sz="1600" dirty="0" smtClean="0">
                <a:solidFill>
                  <a:schemeClr val="accent5">
                    <a:lumMod val="50000"/>
                  </a:schemeClr>
                </a:solidFill>
                <a:latin typeface="Arial" pitchFamily="34" charset="0"/>
                <a:cs typeface="Arial" pitchFamily="34" charset="0"/>
              </a:rPr>
              <a:t>Include parasitic current effects</a:t>
            </a:r>
          </a:p>
          <a:p>
            <a:pPr algn="ctr"/>
            <a:r>
              <a:rPr lang="en-US" sz="1600" dirty="0">
                <a:solidFill>
                  <a:schemeClr val="accent5">
                    <a:lumMod val="50000"/>
                  </a:schemeClr>
                </a:solidFill>
                <a:latin typeface="Arial" pitchFamily="34" charset="0"/>
                <a:cs typeface="Arial" pitchFamily="34" charset="0"/>
              </a:rPr>
              <a:t>Include temperature effects</a:t>
            </a:r>
          </a:p>
          <a:p>
            <a:pPr algn="ctr"/>
            <a:r>
              <a:rPr lang="en-US" sz="1600" dirty="0" smtClean="0">
                <a:solidFill>
                  <a:schemeClr val="accent5">
                    <a:lumMod val="50000"/>
                  </a:schemeClr>
                </a:solidFill>
                <a:latin typeface="Arial" pitchFamily="34" charset="0"/>
                <a:cs typeface="Arial" pitchFamily="34" charset="0"/>
              </a:rPr>
              <a:t>Higher fidelity simulation</a:t>
            </a:r>
            <a:endParaRPr lang="en-US" sz="1600" dirty="0">
              <a:solidFill>
                <a:schemeClr val="accent5">
                  <a:lumMod val="50000"/>
                </a:schemeClr>
              </a:solidFill>
              <a:latin typeface="Arial" pitchFamily="34" charset="0"/>
              <a:cs typeface="Arial" pitchFamily="34" charset="0"/>
            </a:endParaRPr>
          </a:p>
        </p:txBody>
      </p:sp>
      <p:sp>
        <p:nvSpPr>
          <p:cNvPr id="15" name="TextBox 14"/>
          <p:cNvSpPr txBox="1"/>
          <p:nvPr/>
        </p:nvSpPr>
        <p:spPr>
          <a:xfrm>
            <a:off x="4791465" y="1676162"/>
            <a:ext cx="3889205" cy="1600438"/>
          </a:xfrm>
          <a:prstGeom prst="rect">
            <a:avLst/>
          </a:prstGeom>
          <a:noFill/>
        </p:spPr>
        <p:txBody>
          <a:bodyPr wrap="none" rtlCol="0">
            <a:spAutoFit/>
          </a:bodyPr>
          <a:lstStyle/>
          <a:p>
            <a:pPr algn="ctr"/>
            <a:r>
              <a:rPr lang="en-US" b="1" i="1" dirty="0" smtClean="0">
                <a:solidFill>
                  <a:schemeClr val="accent4"/>
                </a:solidFill>
                <a:latin typeface="Arial" pitchFamily="34" charset="0"/>
                <a:cs typeface="Arial" pitchFamily="34" charset="0"/>
              </a:rPr>
              <a:t>SimPowerSystems</a:t>
            </a:r>
          </a:p>
          <a:p>
            <a:pPr algn="ctr"/>
            <a:r>
              <a:rPr lang="en-US" sz="1600" dirty="0" smtClean="0">
                <a:solidFill>
                  <a:schemeClr val="accent5">
                    <a:lumMod val="50000"/>
                  </a:schemeClr>
                </a:solidFill>
                <a:latin typeface="Arial" pitchFamily="34" charset="0"/>
                <a:cs typeface="Arial" pitchFamily="34" charset="0"/>
              </a:rPr>
              <a:t>Piecewise linear systems solution</a:t>
            </a:r>
          </a:p>
          <a:p>
            <a:pPr algn="ctr"/>
            <a:r>
              <a:rPr lang="en-US" sz="1600" dirty="0" smtClean="0">
                <a:solidFill>
                  <a:schemeClr val="accent5">
                    <a:lumMod val="50000"/>
                  </a:schemeClr>
                </a:solidFill>
                <a:latin typeface="Arial" pitchFamily="34" charset="0"/>
                <a:cs typeface="Arial" pitchFamily="34" charset="0"/>
              </a:rPr>
              <a:t>Multiphase bridges and pulse generators</a:t>
            </a:r>
          </a:p>
          <a:p>
            <a:pPr algn="ctr"/>
            <a:r>
              <a:rPr lang="en-US" sz="1600" dirty="0" smtClean="0">
                <a:solidFill>
                  <a:schemeClr val="accent5">
                    <a:lumMod val="50000"/>
                  </a:schemeClr>
                </a:solidFill>
                <a:latin typeface="Arial" pitchFamily="34" charset="0"/>
                <a:cs typeface="Arial" pitchFamily="34" charset="0"/>
              </a:rPr>
              <a:t>Detailed and average voltage models</a:t>
            </a:r>
          </a:p>
          <a:p>
            <a:pPr algn="ctr"/>
            <a:r>
              <a:rPr lang="en-US" sz="1600" dirty="0" smtClean="0">
                <a:solidFill>
                  <a:schemeClr val="accent5">
                    <a:lumMod val="50000"/>
                  </a:schemeClr>
                </a:solidFill>
                <a:latin typeface="Arial" pitchFamily="34" charset="0"/>
                <a:cs typeface="Arial" pitchFamily="34" charset="0"/>
              </a:rPr>
              <a:t>Transient and harmonic analysis</a:t>
            </a:r>
          </a:p>
          <a:p>
            <a:pPr algn="ctr"/>
            <a:r>
              <a:rPr lang="en-US" sz="1600" dirty="0" smtClean="0">
                <a:solidFill>
                  <a:schemeClr val="accent5">
                    <a:lumMod val="50000"/>
                  </a:schemeClr>
                </a:solidFill>
                <a:latin typeface="Arial" pitchFamily="34" charset="0"/>
                <a:cs typeface="Arial" pitchFamily="34" charset="0"/>
              </a:rPr>
              <a:t>Faster simulation</a:t>
            </a:r>
          </a:p>
        </p:txBody>
      </p:sp>
      <p:sp>
        <p:nvSpPr>
          <p:cNvPr id="8" name="Rectangle 7"/>
          <p:cNvSpPr/>
          <p:nvPr/>
        </p:nvSpPr>
        <p:spPr>
          <a:xfrm>
            <a:off x="457201" y="5943600"/>
            <a:ext cx="4187951"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se_dcdcbuckconverter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1" name="Rectangle 10"/>
          <p:cNvSpPr/>
          <p:nvPr/>
        </p:nvSpPr>
        <p:spPr>
          <a:xfrm>
            <a:off x="4645152" y="5943600"/>
            <a:ext cx="4187918"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5951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6" name="Group 10245"/>
          <p:cNvGrpSpPr>
            <a:grpSpLocks noChangeAspect="1"/>
          </p:cNvGrpSpPr>
          <p:nvPr/>
        </p:nvGrpSpPr>
        <p:grpSpPr>
          <a:xfrm>
            <a:off x="4475291" y="1971707"/>
            <a:ext cx="4516309" cy="2882438"/>
            <a:chOff x="3420497" y="1743107"/>
            <a:chExt cx="5645386" cy="3603048"/>
          </a:xfrm>
        </p:grpSpPr>
        <p:pic>
          <p:nvPicPr>
            <p:cNvPr id="1026" name="Picture 2" descr="C:\Users\cosorio\AppData\Local\Temp\SNAGHTML8dd5c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497" y="1743107"/>
              <a:ext cx="5645386" cy="3603048"/>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10244"/>
            <p:cNvSpPr/>
            <p:nvPr/>
          </p:nvSpPr>
          <p:spPr>
            <a:xfrm>
              <a:off x="3437179" y="1752600"/>
              <a:ext cx="5478221" cy="35814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6" name="Freeform 25"/>
          <p:cNvSpPr/>
          <p:nvPr/>
        </p:nvSpPr>
        <p:spPr>
          <a:xfrm>
            <a:off x="4535424" y="3777616"/>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727448" y="3108960"/>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1" name="Group 10240"/>
          <p:cNvGrpSpPr>
            <a:grpSpLocks noChangeAspect="1"/>
          </p:cNvGrpSpPr>
          <p:nvPr/>
        </p:nvGrpSpPr>
        <p:grpSpPr>
          <a:xfrm>
            <a:off x="544044" y="1893332"/>
            <a:ext cx="3799356" cy="3057334"/>
            <a:chOff x="304800" y="1512332"/>
            <a:chExt cx="4749195" cy="3821668"/>
          </a:xfrm>
        </p:grpSpPr>
        <p:pic>
          <p:nvPicPr>
            <p:cNvPr id="30" name="Picture 29"/>
            <p:cNvPicPr>
              <a:picLocks noChangeAspect="1"/>
            </p:cNvPicPr>
            <p:nvPr/>
          </p:nvPicPr>
          <p:blipFill>
            <a:blip r:embed="rId3"/>
            <a:stretch>
              <a:fillRect/>
            </a:stretch>
          </p:blipFill>
          <p:spPr>
            <a:xfrm>
              <a:off x="304800" y="1611116"/>
              <a:ext cx="4749195" cy="3596952"/>
            </a:xfrm>
            <a:prstGeom prst="rect">
              <a:avLst/>
            </a:prstGeom>
          </p:spPr>
        </p:pic>
        <p:sp>
          <p:nvSpPr>
            <p:cNvPr id="10240" name="Rectangle 10239"/>
            <p:cNvSpPr/>
            <p:nvPr/>
          </p:nvSpPr>
          <p:spPr>
            <a:xfrm>
              <a:off x="304800" y="1512332"/>
              <a:ext cx="4749195" cy="382166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16" name="Group 15"/>
          <p:cNvGrpSpPr/>
          <p:nvPr/>
        </p:nvGrpSpPr>
        <p:grpSpPr>
          <a:xfrm>
            <a:off x="2057400" y="3547348"/>
            <a:ext cx="4151010" cy="2929652"/>
            <a:chOff x="2615550" y="3459480"/>
            <a:chExt cx="4151010" cy="2929652"/>
          </a:xfrm>
          <a:effectLst>
            <a:outerShdw blurRad="127000" dist="127000" dir="8100000" algn="tr" rotWithShape="0">
              <a:prstClr val="black">
                <a:alpha val="25000"/>
              </a:prstClr>
            </a:outerShdw>
          </a:effectLst>
        </p:grpSpPr>
        <p:cxnSp>
          <p:nvCxnSpPr>
            <p:cNvPr id="5" name="Straight Arrow Connector 4"/>
            <p:cNvCxnSpPr/>
            <p:nvPr/>
          </p:nvCxnSpPr>
          <p:spPr>
            <a:xfrm>
              <a:off x="3108960" y="6019800"/>
              <a:ext cx="365760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1844041" y="4739640"/>
              <a:ext cx="256032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05902" y="6019800"/>
                  <a:ext cx="590738"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V</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902" y="6019800"/>
                  <a:ext cx="590738" cy="369332"/>
                </a:xfrm>
                <a:prstGeom prst="rect">
                  <a:avLst/>
                </a:prstGeom>
                <a:blipFill rotWithShape="0">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15550" y="4712732"/>
                  <a:ext cx="546880"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I</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615550" y="4712732"/>
                  <a:ext cx="546880" cy="369332"/>
                </a:xfrm>
                <a:prstGeom prst="rect">
                  <a:avLst/>
                </a:prstGeom>
                <a:blipFill rotWithShape="0">
                  <a:blip r:embed="rId5"/>
                  <a:stretch>
                    <a:fillRect b="-1667"/>
                  </a:stretch>
                </a:blipFill>
                <a:ln w="38100">
                  <a:noFill/>
                </a:ln>
              </p:spPr>
              <p:txBody>
                <a:bodyPr/>
                <a:lstStyle/>
                <a:p>
                  <a:r>
                    <a:rPr lang="en-US">
                      <a:noFill/>
                    </a:rPr>
                    <a:t> </a:t>
                  </a:r>
                </a:p>
              </p:txBody>
            </p:sp>
          </mc:Fallback>
        </mc:AlternateContent>
      </p:grpSp>
      <p:grpSp>
        <p:nvGrpSpPr>
          <p:cNvPr id="29" name="Group 28"/>
          <p:cNvGrpSpPr/>
          <p:nvPr/>
        </p:nvGrpSpPr>
        <p:grpSpPr>
          <a:xfrm>
            <a:off x="2569015" y="3777067"/>
            <a:ext cx="2429387" cy="2304288"/>
            <a:chOff x="2971800" y="3639312"/>
            <a:chExt cx="2429387" cy="2304288"/>
          </a:xfrm>
          <a:effectLst>
            <a:outerShdw blurRad="127000" dist="127000" dir="8100000" algn="tr" rotWithShape="0">
              <a:prstClr val="black">
                <a:alpha val="25000"/>
              </a:prstClr>
            </a:outerShdw>
          </a:effectLst>
        </p:grpSpPr>
        <p:cxnSp>
          <p:nvCxnSpPr>
            <p:cNvPr id="10" name="Straight Connector 9"/>
            <p:cNvCxnSpPr/>
            <p:nvPr/>
          </p:nvCxnSpPr>
          <p:spPr>
            <a:xfrm>
              <a:off x="2971800" y="5943600"/>
              <a:ext cx="99059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420000">
              <a:off x="3898390" y="3639312"/>
              <a:ext cx="1502797" cy="2272058"/>
            </a:xfrm>
            <a:custGeom>
              <a:avLst/>
              <a:gdLst>
                <a:gd name="connsiteX0" fmla="*/ 0 w 1502797"/>
                <a:gd name="connsiteY0" fmla="*/ 2266121 h 2272058"/>
                <a:gd name="connsiteX1" fmla="*/ 556591 w 1502797"/>
                <a:gd name="connsiteY1" fmla="*/ 2162754 h 2272058"/>
                <a:gd name="connsiteX2" fmla="*/ 954157 w 1502797"/>
                <a:gd name="connsiteY2" fmla="*/ 1518699 h 2272058"/>
                <a:gd name="connsiteX3" fmla="*/ 1502797 w 1502797"/>
                <a:gd name="connsiteY3" fmla="*/ 0 h 2272058"/>
              </a:gdLst>
              <a:ahLst/>
              <a:cxnLst>
                <a:cxn ang="0">
                  <a:pos x="connsiteX0" y="connsiteY0"/>
                </a:cxn>
                <a:cxn ang="0">
                  <a:pos x="connsiteX1" y="connsiteY1"/>
                </a:cxn>
                <a:cxn ang="0">
                  <a:pos x="connsiteX2" y="connsiteY2"/>
                </a:cxn>
                <a:cxn ang="0">
                  <a:pos x="connsiteX3" y="connsiteY3"/>
                </a:cxn>
              </a:cxnLst>
              <a:rect l="l" t="t" r="r" b="b"/>
              <a:pathLst>
                <a:path w="1502797" h="2272058">
                  <a:moveTo>
                    <a:pt x="0" y="2266121"/>
                  </a:moveTo>
                  <a:cubicBezTo>
                    <a:pt x="198782" y="2276722"/>
                    <a:pt x="397565" y="2287324"/>
                    <a:pt x="556591" y="2162754"/>
                  </a:cubicBezTo>
                  <a:cubicBezTo>
                    <a:pt x="715617" y="2038184"/>
                    <a:pt x="796456" y="1879158"/>
                    <a:pt x="954157" y="1518699"/>
                  </a:cubicBezTo>
                  <a:cubicBezTo>
                    <a:pt x="1111858" y="1158240"/>
                    <a:pt x="1307327" y="579120"/>
                    <a:pt x="150279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69015" y="3749040"/>
            <a:ext cx="2389632" cy="2340864"/>
            <a:chOff x="609600" y="2176272"/>
            <a:chExt cx="2389632" cy="2340864"/>
          </a:xfrm>
          <a:effectLst>
            <a:outerShdw blurRad="127000" dist="127000" dir="8100000" algn="tr" rotWithShape="0">
              <a:prstClr val="black">
                <a:alpha val="25000"/>
              </a:prstClr>
            </a:outerShdw>
          </a:effectLst>
        </p:grpSpPr>
        <p:cxnSp>
          <p:nvCxnSpPr>
            <p:cNvPr id="19" name="Straight Connector 18"/>
            <p:cNvCxnSpPr/>
            <p:nvPr/>
          </p:nvCxnSpPr>
          <p:spPr>
            <a:xfrm>
              <a:off x="609600" y="4498848"/>
              <a:ext cx="1682496" cy="0"/>
            </a:xfrm>
            <a:prstGeom prst="line">
              <a:avLst/>
            </a:prstGeom>
            <a:ln w="38100"/>
            <a:effectLst/>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rot="21540000" flipV="1">
              <a:off x="2267712" y="2176272"/>
              <a:ext cx="731520" cy="2340864"/>
            </a:xfrm>
            <a:prstGeom prst="line">
              <a:avLst/>
            </a:prstGeom>
            <a:ln w="38100"/>
            <a:effectLst/>
          </p:spPr>
          <p:style>
            <a:lnRef idx="3">
              <a:schemeClr val="accent4"/>
            </a:lnRef>
            <a:fillRef idx="0">
              <a:schemeClr val="accent4"/>
            </a:fillRef>
            <a:effectRef idx="2">
              <a:schemeClr val="accent4"/>
            </a:effectRef>
            <a:fontRef idx="minor">
              <a:schemeClr val="tx1"/>
            </a:fontRef>
          </p:style>
        </p:cxnSp>
      </p:grpSp>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6" name="TextBox 5"/>
          <p:cNvSpPr txBox="1"/>
          <p:nvPr/>
        </p:nvSpPr>
        <p:spPr>
          <a:xfrm>
            <a:off x="5608778" y="1600200"/>
            <a:ext cx="2249334" cy="369332"/>
          </a:xfrm>
          <a:prstGeom prst="rect">
            <a:avLst/>
          </a:prstGeom>
          <a:noFill/>
        </p:spPr>
        <p:txBody>
          <a:bodyPr wrap="none" rtlCol="0">
            <a:spAutoFit/>
          </a:bodyPr>
          <a:lstStyle/>
          <a:p>
            <a:pPr algn="ctr"/>
            <a:r>
              <a:rPr lang="en-US" b="1" i="1" dirty="0">
                <a:solidFill>
                  <a:schemeClr val="accent4"/>
                </a:solidFill>
                <a:latin typeface="Arial" pitchFamily="34" charset="0"/>
                <a:cs typeface="Arial" pitchFamily="34" charset="0"/>
              </a:rPr>
              <a:t>SimPowerSystems</a:t>
            </a:r>
          </a:p>
        </p:txBody>
      </p:sp>
      <p:sp>
        <p:nvSpPr>
          <p:cNvPr id="3" name="TextBox 2"/>
          <p:cNvSpPr txBox="1"/>
          <p:nvPr/>
        </p:nvSpPr>
        <p:spPr>
          <a:xfrm>
            <a:off x="1387312" y="1600200"/>
            <a:ext cx="1851789" cy="369332"/>
          </a:xfrm>
          <a:prstGeom prst="rect">
            <a:avLst/>
          </a:prstGeom>
          <a:noFill/>
        </p:spPr>
        <p:txBody>
          <a:bodyPr wrap="none" rtlCol="0">
            <a:spAutoFit/>
          </a:bodyPr>
          <a:lstStyle/>
          <a:p>
            <a:r>
              <a:rPr lang="en-US" b="1" i="1" dirty="0" smtClean="0">
                <a:solidFill>
                  <a:schemeClr val="accent3"/>
                </a:solidFill>
                <a:latin typeface="Arial" pitchFamily="34" charset="0"/>
                <a:cs typeface="Arial" pitchFamily="34" charset="0"/>
              </a:rPr>
              <a:t>SimElectronics</a:t>
            </a:r>
            <a:endParaRPr lang="en-US" b="1" i="1" dirty="0">
              <a:solidFill>
                <a:schemeClr val="accent3"/>
              </a:solidFill>
              <a:latin typeface="Arial" pitchFamily="34" charset="0"/>
              <a:cs typeface="Arial" pitchFamily="34" charset="0"/>
            </a:endParaRPr>
          </a:p>
        </p:txBody>
      </p:sp>
      <p:pic>
        <p:nvPicPr>
          <p:cNvPr id="10251" name="Picture 102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03" y="1066800"/>
            <a:ext cx="1828800" cy="2438400"/>
          </a:xfrm>
          <a:prstGeom prst="rect">
            <a:avLst/>
          </a:prstGeom>
        </p:spPr>
      </p:pic>
      <p:sp>
        <p:nvSpPr>
          <p:cNvPr id="27" name="Freeform 26"/>
          <p:cNvSpPr/>
          <p:nvPr/>
        </p:nvSpPr>
        <p:spPr>
          <a:xfrm>
            <a:off x="4937760" y="2395728"/>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noChangeAspect="1"/>
          </p:cNvCxnSpPr>
          <p:nvPr/>
        </p:nvCxnSpPr>
        <p:spPr>
          <a:xfrm rot="21540000" flipV="1">
            <a:off x="4909879" y="2396323"/>
            <a:ext cx="438912" cy="1404518"/>
          </a:xfrm>
          <a:prstGeom prst="line">
            <a:avLst/>
          </a:prstGeom>
          <a:ln w="38100">
            <a:prstDash val="sysDot"/>
          </a:ln>
          <a:effectLst>
            <a:outerShdw blurRad="127000" dist="127000" dir="8100000" algn="tr"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62600" y="3328416"/>
                <a:ext cx="600356" cy="369332"/>
              </a:xfrm>
              <a:prstGeom prst="rect">
                <a:avLst/>
              </a:prstGeom>
              <a:noFill/>
              <a:ln w="38100">
                <a:noFill/>
              </a:ln>
              <a:effectLst>
                <a:outerShdw blurRad="127000" dist="127000" dir="8100000" algn="tr" rotWithShape="0">
                  <a:prstClr val="black">
                    <a:alpha val="25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m:rPr>
                              <m:sty m:val="p"/>
                            </m:rPr>
                            <a:rPr lang="en-US" b="0" i="0" smtClean="0">
                              <a:solidFill>
                                <a:schemeClr val="accent3"/>
                              </a:solidFill>
                              <a:latin typeface="Cambria Math"/>
                              <a:cs typeface="Arial" pitchFamily="34" charset="0"/>
                            </a:rPr>
                            <m:t>V</m:t>
                          </m:r>
                        </m:e>
                        <m:sub>
                          <m:r>
                            <m:rPr>
                              <m:sty m:val="p"/>
                            </m:rPr>
                            <a:rPr lang="en-US" b="0" i="0" smtClean="0">
                              <a:solidFill>
                                <a:schemeClr val="accent3"/>
                              </a:solidFill>
                              <a:latin typeface="Cambria Math" panose="02040503050406030204" pitchFamily="18" charset="0"/>
                              <a:cs typeface="Arial" pitchFamily="34" charset="0"/>
                            </a:rPr>
                            <m:t>BE</m:t>
                          </m:r>
                        </m:sub>
                      </m:sSub>
                    </m:oMath>
                  </m:oMathPara>
                </a14:m>
                <a:endParaRPr lang="en-US" dirty="0">
                  <a:solidFill>
                    <a:schemeClr val="accent3"/>
                  </a:solidFill>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62600" y="3328416"/>
                <a:ext cx="600356" cy="369332"/>
              </a:xfrm>
              <a:prstGeom prst="rect">
                <a:avLst/>
              </a:prstGeom>
              <a:blipFill rotWithShape="0">
                <a:blip r:embed="rId7"/>
                <a:stretch>
                  <a:fillRect/>
                </a:stretch>
              </a:blipFill>
              <a:ln w="38100">
                <a:noFill/>
              </a:ln>
              <a:effectLst>
                <a:outerShdw blurRad="127000" dist="127000" dir="8100000" algn="tr" rotWithShape="0">
                  <a:prstClr val="black">
                    <a:alpha val="25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829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smtClean="0"/>
              <a:t>Design and Analyze Electrical and Power Systems</a:t>
            </a:r>
          </a:p>
          <a:p>
            <a:r>
              <a:rPr lang="en-US" dirty="0" smtClean="0"/>
              <a:t>Develop and Implement Logic and Controls</a:t>
            </a:r>
          </a:p>
          <a:p>
            <a:r>
              <a:rPr lang="en-US" dirty="0" smtClean="0"/>
              <a:t>Perform Verification and Validation</a:t>
            </a:r>
          </a:p>
          <a:p>
            <a:endParaRPr lang="en-US" dirty="0" smtClean="0"/>
          </a:p>
          <a:p>
            <a:endParaRPr lang="en-US" dirty="0"/>
          </a:p>
        </p:txBody>
      </p:sp>
    </p:spTree>
    <p:extLst>
      <p:ext uri="{BB962C8B-B14F-4D97-AF65-F5344CB8AC3E}">
        <p14:creationId xmlns:p14="http://schemas.microsoft.com/office/powerpoint/2010/main" val="3371180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04" y="2926080"/>
            <a:ext cx="2364827" cy="30269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26080"/>
            <a:ext cx="2360098" cy="30269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20" y="1280160"/>
            <a:ext cx="5401266" cy="1702676"/>
          </a:xfrm>
          <a:prstGeom prst="rect">
            <a:avLst/>
          </a:prstGeom>
        </p:spPr>
      </p:pic>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24" name="TextBox 2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compare_powersupply</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grpSp>
        <p:nvGrpSpPr>
          <p:cNvPr id="7" name="Group 6"/>
          <p:cNvGrpSpPr/>
          <p:nvPr/>
        </p:nvGrpSpPr>
        <p:grpSpPr>
          <a:xfrm>
            <a:off x="850392" y="3429000"/>
            <a:ext cx="2438386" cy="2020852"/>
            <a:chOff x="850392" y="3429000"/>
            <a:chExt cx="2438386" cy="2020852"/>
          </a:xfrm>
        </p:grpSpPr>
        <p:pic>
          <p:nvPicPr>
            <p:cNvPr id="4" name="Picture 3"/>
            <p:cNvPicPr>
              <a:picLocks noChangeAspect="1"/>
            </p:cNvPicPr>
            <p:nvPr/>
          </p:nvPicPr>
          <p:blipFill rotWithShape="1">
            <a:blip r:embed="rId5"/>
            <a:srcRect l="9140" t="21691" r="4839" b="8154"/>
            <a:stretch/>
          </p:blipFill>
          <p:spPr>
            <a:xfrm>
              <a:off x="850392" y="3712464"/>
              <a:ext cx="2438386" cy="1737388"/>
            </a:xfrm>
            <a:prstGeom prst="rect">
              <a:avLst/>
            </a:prstGeom>
          </p:spPr>
        </p:pic>
        <p:sp>
          <p:nvSpPr>
            <p:cNvPr id="12" name="TextBox 11"/>
            <p:cNvSpPr txBox="1"/>
            <p:nvPr/>
          </p:nvSpPr>
          <p:spPr>
            <a:xfrm>
              <a:off x="1262937" y="3429000"/>
              <a:ext cx="1558440" cy="276999"/>
            </a:xfrm>
            <a:prstGeom prst="rect">
              <a:avLst/>
            </a:prstGeom>
            <a:noFill/>
          </p:spPr>
          <p:txBody>
            <a:bodyPr wrap="none" rtlCol="0">
              <a:spAutoFit/>
            </a:bodyPr>
            <a:lstStyle/>
            <a:p>
              <a:pPr algn="ctr"/>
              <a:r>
                <a:rPr lang="en-US" sz="1200" b="1" i="1" dirty="0">
                  <a:solidFill>
                    <a:schemeClr val="accent4"/>
                  </a:solidFill>
                  <a:latin typeface="Arial" pitchFamily="34" charset="0"/>
                  <a:cs typeface="Arial" pitchFamily="34" charset="0"/>
                </a:rPr>
                <a:t>SimPowerSystems</a:t>
              </a:r>
            </a:p>
          </p:txBody>
        </p:sp>
      </p:grpSp>
      <p:grpSp>
        <p:nvGrpSpPr>
          <p:cNvPr id="3" name="Group 2"/>
          <p:cNvGrpSpPr/>
          <p:nvPr/>
        </p:nvGrpSpPr>
        <p:grpSpPr>
          <a:xfrm>
            <a:off x="786384" y="1295400"/>
            <a:ext cx="2560314" cy="1999111"/>
            <a:chOff x="786384" y="1295400"/>
            <a:chExt cx="2560314" cy="1999111"/>
          </a:xfrm>
        </p:grpSpPr>
        <p:sp>
          <p:nvSpPr>
            <p:cNvPr id="9" name="TextBox 8"/>
            <p:cNvSpPr txBox="1"/>
            <p:nvPr/>
          </p:nvSpPr>
          <p:spPr>
            <a:xfrm>
              <a:off x="1394384" y="1295400"/>
              <a:ext cx="1295547" cy="276999"/>
            </a:xfrm>
            <a:prstGeom prst="rect">
              <a:avLst/>
            </a:prstGeom>
            <a:noFill/>
          </p:spPr>
          <p:txBody>
            <a:bodyPr wrap="none" rtlCol="0">
              <a:spAutoFit/>
            </a:bodyPr>
            <a:lstStyle/>
            <a:p>
              <a:r>
                <a:rPr lang="en-US" sz="1200" b="1" i="1" dirty="0" smtClean="0">
                  <a:solidFill>
                    <a:schemeClr val="accent3"/>
                  </a:solidFill>
                  <a:latin typeface="Arial" pitchFamily="34" charset="0"/>
                  <a:cs typeface="Arial" pitchFamily="34" charset="0"/>
                </a:rPr>
                <a:t>SimElectronics</a:t>
              </a:r>
              <a:endParaRPr lang="en-US" sz="1200" b="1" i="1" dirty="0">
                <a:solidFill>
                  <a:schemeClr val="accent3"/>
                </a:solidFill>
                <a:latin typeface="Arial" pitchFamily="34" charset="0"/>
                <a:cs typeface="Arial" pitchFamily="34" charset="0"/>
              </a:endParaRPr>
            </a:p>
          </p:txBody>
        </p:sp>
        <p:pic>
          <p:nvPicPr>
            <p:cNvPr id="6" name="Picture 5"/>
            <p:cNvPicPr>
              <a:picLocks noChangeAspect="1"/>
            </p:cNvPicPr>
            <p:nvPr/>
          </p:nvPicPr>
          <p:blipFill rotWithShape="1">
            <a:blip r:embed="rId6"/>
            <a:srcRect l="9428" t="21735" r="3186" b="9448"/>
            <a:stretch/>
          </p:blipFill>
          <p:spPr>
            <a:xfrm>
              <a:off x="786384" y="1587636"/>
              <a:ext cx="2560314" cy="1706875"/>
            </a:xfrm>
            <a:prstGeom prst="rect">
              <a:avLst/>
            </a:prstGeom>
          </p:spPr>
        </p:pic>
      </p:grpSp>
    </p:spTree>
    <p:extLst>
      <p:ext uri="{BB962C8B-B14F-4D97-AF65-F5344CB8AC3E}">
        <p14:creationId xmlns:p14="http://schemas.microsoft.com/office/powerpoint/2010/main" val="1239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and Controls</a:t>
            </a:r>
            <a:endParaRPr lang="en-US" dirty="0"/>
          </a:p>
        </p:txBody>
      </p:sp>
      <p:sp>
        <p:nvSpPr>
          <p:cNvPr id="4" name="Content Placeholder 3"/>
          <p:cNvSpPr>
            <a:spLocks noGrp="1"/>
          </p:cNvSpPr>
          <p:nvPr>
            <p:ph idx="1"/>
          </p:nvPr>
        </p:nvSpPr>
        <p:spPr/>
        <p:txBody>
          <a:bodyPr/>
          <a:lstStyle/>
          <a:p>
            <a:r>
              <a:rPr lang="en-US" dirty="0" smtClean="0"/>
              <a:t>Implement and Debug Logic Graphically</a:t>
            </a:r>
          </a:p>
          <a:p>
            <a:r>
              <a:rPr lang="en-US" dirty="0" smtClean="0"/>
              <a:t>Develop and Test Controls</a:t>
            </a:r>
          </a:p>
          <a:p>
            <a:r>
              <a:rPr lang="en-US" dirty="0" smtClean="0"/>
              <a:t>Code Generation</a:t>
            </a:r>
          </a:p>
          <a:p>
            <a:endParaRPr lang="en-US" dirty="0"/>
          </a:p>
          <a:p>
            <a:r>
              <a:rPr lang="en-US" dirty="0" smtClean="0"/>
              <a:t>Examples:</a:t>
            </a:r>
            <a:endParaRPr lang="en-US" dirty="0" smtClean="0"/>
          </a:p>
          <a:p>
            <a:pPr lvl="1"/>
            <a:r>
              <a:rPr lang="en-US" dirty="0" smtClean="0"/>
              <a:t>Synchronizing </a:t>
            </a:r>
            <a:r>
              <a:rPr lang="en-US" dirty="0" smtClean="0"/>
              <a:t>Breaker</a:t>
            </a:r>
          </a:p>
          <a:p>
            <a:pPr lvl="1"/>
            <a:r>
              <a:rPr lang="en-US" dirty="0" smtClean="0"/>
              <a:t>Voltage Regulator</a:t>
            </a:r>
            <a:endParaRPr lang="en-US" dirty="0"/>
          </a:p>
        </p:txBody>
      </p:sp>
    </p:spTree>
    <p:extLst>
      <p:ext uri="{BB962C8B-B14F-4D97-AF65-F5344CB8AC3E}">
        <p14:creationId xmlns:p14="http://schemas.microsoft.com/office/powerpoint/2010/main" val="2889751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Requirements Traceability</a:t>
            </a:r>
          </a:p>
          <a:p>
            <a:r>
              <a:rPr lang="en-US" dirty="0" smtClean="0"/>
              <a:t>Design Validation and Analysis</a:t>
            </a:r>
          </a:p>
          <a:p>
            <a:r>
              <a:rPr lang="en-US" dirty="0" smtClean="0"/>
              <a:t>Test and Verification</a:t>
            </a:r>
          </a:p>
          <a:p>
            <a:endParaRPr lang="en-US" dirty="0" smtClean="0"/>
          </a:p>
          <a:p>
            <a:r>
              <a:rPr lang="en-US" dirty="0" smtClean="0"/>
              <a:t>Examples:</a:t>
            </a:r>
          </a:p>
          <a:p>
            <a:pPr lvl="1"/>
            <a:r>
              <a:rPr lang="en-US" dirty="0" smtClean="0"/>
              <a:t>Aircraft Power Network</a:t>
            </a:r>
          </a:p>
          <a:p>
            <a:pPr lvl="1"/>
            <a:r>
              <a:rPr lang="en-US" dirty="0"/>
              <a:t>Managing Requirements for Fault-Tolerant Fuel Control System</a:t>
            </a:r>
          </a:p>
          <a:p>
            <a:pPr lvl="1" fontAlgn="base"/>
            <a:r>
              <a:rPr lang="en-US" dirty="0"/>
              <a:t>Code Generation Verification Workflow with Simulink Test</a:t>
            </a:r>
          </a:p>
          <a:p>
            <a:pPr lvl="1"/>
            <a:endParaRPr lang="en-US" dirty="0" smtClean="0"/>
          </a:p>
          <a:p>
            <a:endParaRPr lang="en-US" dirty="0"/>
          </a:p>
        </p:txBody>
      </p:sp>
    </p:spTree>
    <p:extLst>
      <p:ext uri="{BB962C8B-B14F-4D97-AF65-F5344CB8AC3E}">
        <p14:creationId xmlns:p14="http://schemas.microsoft.com/office/powerpoint/2010/main" val="1347707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and Validation</a:t>
            </a:r>
            <a:endParaRPr lang="en-US" dirty="0"/>
          </a:p>
        </p:txBody>
      </p:sp>
      <p:sp>
        <p:nvSpPr>
          <p:cNvPr id="3" name="Content Placeholder 2"/>
          <p:cNvSpPr>
            <a:spLocks noGrp="1"/>
          </p:cNvSpPr>
          <p:nvPr>
            <p:ph idx="1"/>
          </p:nvPr>
        </p:nvSpPr>
        <p:spPr/>
        <p:txBody>
          <a:bodyPr/>
          <a:lstStyle/>
          <a:p>
            <a:r>
              <a:rPr lang="en-US" dirty="0" smtClean="0"/>
              <a:t>Model and Code Coverage</a:t>
            </a:r>
          </a:p>
          <a:p>
            <a:r>
              <a:rPr lang="en-US" dirty="0" smtClean="0"/>
              <a:t>Design Error and Bug Detection</a:t>
            </a:r>
          </a:p>
          <a:p>
            <a:r>
              <a:rPr lang="en-US" dirty="0" smtClean="0"/>
              <a:t>Certification, Standards and Code Proving</a:t>
            </a:r>
          </a:p>
          <a:p>
            <a:endParaRPr lang="en-US" dirty="0"/>
          </a:p>
          <a:p>
            <a:r>
              <a:rPr lang="en-US" dirty="0" smtClean="0"/>
              <a:t>Examples:</a:t>
            </a:r>
          </a:p>
          <a:p>
            <a:pPr lvl="1"/>
            <a:r>
              <a:rPr lang="en-US" dirty="0"/>
              <a:t>Top-Level Model Coverage Report</a:t>
            </a:r>
          </a:p>
          <a:p>
            <a:pPr lvl="1"/>
            <a:r>
              <a:rPr lang="en-US" dirty="0"/>
              <a:t>Find Defects from the Polyspace Environment</a:t>
            </a:r>
          </a:p>
          <a:p>
            <a:pPr lvl="1"/>
            <a:r>
              <a:rPr lang="en-US" dirty="0"/>
              <a:t>Workflow for Tool Qualification</a:t>
            </a:r>
          </a:p>
          <a:p>
            <a:pPr lvl="1"/>
            <a:endParaRPr lang="en-US" dirty="0" smtClean="0"/>
          </a:p>
          <a:p>
            <a:endParaRPr lang="en-US" dirty="0"/>
          </a:p>
        </p:txBody>
      </p:sp>
    </p:spTree>
    <p:extLst>
      <p:ext uri="{BB962C8B-B14F-4D97-AF65-F5344CB8AC3E}">
        <p14:creationId xmlns:p14="http://schemas.microsoft.com/office/powerpoint/2010/main" val="4221832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7" name="Content Placeholder 6"/>
          <p:cNvSpPr>
            <a:spLocks noGrp="1"/>
          </p:cNvSpPr>
          <p:nvPr>
            <p:ph idx="1"/>
          </p:nvPr>
        </p:nvSpPr>
        <p:spPr/>
        <p:txBody>
          <a:bodyPr/>
          <a:lstStyle/>
          <a:p>
            <a:r>
              <a:rPr lang="en-US" dirty="0"/>
              <a:t>Design and Analyze Electrical and Power Systems</a:t>
            </a:r>
          </a:p>
          <a:p>
            <a:r>
              <a:rPr lang="en-US" dirty="0"/>
              <a:t>Develop and Implement Logic and Controls</a:t>
            </a:r>
          </a:p>
          <a:p>
            <a:r>
              <a:rPr lang="en-US" dirty="0"/>
              <a:t>Perform Verification and </a:t>
            </a:r>
            <a:r>
              <a:rPr lang="en-US" dirty="0" smtClean="0"/>
              <a:t>Validation</a:t>
            </a:r>
            <a:endParaRPr lang="en-US" dirty="0"/>
          </a:p>
        </p:txBody>
      </p:sp>
    </p:spTree>
    <p:extLst>
      <p:ext uri="{BB962C8B-B14F-4D97-AF65-F5344CB8AC3E}">
        <p14:creationId xmlns:p14="http://schemas.microsoft.com/office/powerpoint/2010/main" val="2021695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smtClean="0"/>
              <a:t>Videos and Webinars</a:t>
            </a:r>
          </a:p>
          <a:p>
            <a:pPr lvl="1"/>
            <a:r>
              <a:rPr lang="en-US" dirty="0" smtClean="0">
                <a:hlinkClick r:id="rId2"/>
              </a:rPr>
              <a:t>Aircraft Power Network </a:t>
            </a:r>
            <a:r>
              <a:rPr lang="en-US" dirty="0" smtClean="0"/>
              <a:t>(4:58)</a:t>
            </a:r>
          </a:p>
          <a:p>
            <a:pPr lvl="1"/>
            <a:r>
              <a:rPr lang="en-US" dirty="0">
                <a:hlinkClick r:id="rId3"/>
              </a:rPr>
              <a:t>Automatic Report Generation for Aircraft Power Network </a:t>
            </a:r>
            <a:r>
              <a:rPr lang="en-US" dirty="0"/>
              <a:t>(2:30</a:t>
            </a:r>
            <a:r>
              <a:rPr lang="en-US" dirty="0" smtClean="0"/>
              <a:t>)</a:t>
            </a:r>
          </a:p>
          <a:p>
            <a:pPr lvl="1"/>
            <a:r>
              <a:rPr lang="en-US" dirty="0" smtClean="0">
                <a:hlinkClick r:id="rId4"/>
              </a:rPr>
              <a:t>Running Parallel Simulations of Aircraft Flight Cycles </a:t>
            </a:r>
            <a:r>
              <a:rPr lang="en-US" dirty="0" smtClean="0"/>
              <a:t>(5:00)</a:t>
            </a:r>
            <a:endParaRPr lang="en-US" dirty="0"/>
          </a:p>
          <a:p>
            <a:pPr lvl="1"/>
            <a:r>
              <a:rPr lang="en-US" dirty="0" smtClean="0">
                <a:hlinkClick r:id="rId5"/>
              </a:rPr>
              <a:t>Aircraft Power Network Development with MBD</a:t>
            </a:r>
            <a:r>
              <a:rPr lang="en-US" dirty="0" smtClean="0"/>
              <a:t> (46:41)</a:t>
            </a:r>
          </a:p>
          <a:p>
            <a:r>
              <a:rPr lang="en-US" dirty="0" smtClean="0"/>
              <a:t>Example: 		</a:t>
            </a:r>
            <a:r>
              <a:rPr lang="en-US" sz="2000" dirty="0" smtClean="0">
                <a:hlinkClick r:id="rId6"/>
              </a:rPr>
              <a:t>Aircraft Power Network on MATLAB Central</a:t>
            </a:r>
            <a:endParaRPr lang="en-US" dirty="0"/>
          </a:p>
          <a:p>
            <a:r>
              <a:rPr lang="en-US" dirty="0" smtClean="0"/>
              <a:t>Documentation: 	(</a:t>
            </a:r>
            <a:r>
              <a:rPr lang="en-US" sz="2000" dirty="0" smtClean="0">
                <a:hlinkClick r:id="rId7"/>
              </a:rPr>
              <a:t>SimElectronics</a:t>
            </a:r>
            <a:r>
              <a:rPr lang="en-US" sz="2000" dirty="0" smtClean="0"/>
              <a:t>) (</a:t>
            </a:r>
            <a:r>
              <a:rPr lang="en-US" sz="2000" dirty="0" smtClean="0">
                <a:hlinkClick r:id="rId8"/>
              </a:rPr>
              <a:t>SimPowerSystems</a:t>
            </a:r>
            <a:r>
              <a:rPr lang="en-US" sz="2000" dirty="0" smtClean="0"/>
              <a:t>)</a:t>
            </a:r>
          </a:p>
          <a:p>
            <a:r>
              <a:rPr lang="en-US" dirty="0" smtClean="0"/>
              <a:t>Tutorials: 		</a:t>
            </a:r>
            <a:r>
              <a:rPr lang="en-US" sz="2000" dirty="0" smtClean="0">
                <a:hlinkClick r:id="rId9"/>
              </a:rPr>
              <a:t>Build and Simulate a Simple Circuit</a:t>
            </a:r>
            <a:endParaRPr lang="en-US" sz="2000" dirty="0" smtClean="0"/>
          </a:p>
          <a:p>
            <a:r>
              <a:rPr lang="en-US" dirty="0" smtClean="0"/>
              <a:t>Training: 		</a:t>
            </a:r>
            <a:r>
              <a:rPr lang="en-US" sz="2000" dirty="0" smtClean="0">
                <a:hlinkClick r:id="rId10"/>
              </a:rPr>
              <a:t>Physical Modeling: Electrical Power Systems</a:t>
            </a:r>
            <a:endParaRPr lang="en-US" sz="2000" dirty="0" smtClean="0"/>
          </a:p>
          <a:p>
            <a:r>
              <a:rPr lang="en-US" dirty="0" smtClean="0"/>
              <a:t>Consulting: 	</a:t>
            </a:r>
            <a:r>
              <a:rPr lang="en-US" sz="2000" dirty="0" smtClean="0">
                <a:hlinkClick r:id="rId11"/>
              </a:rPr>
              <a:t>Proven Solutions from MathWorks Consulting</a:t>
            </a:r>
            <a:endParaRPr lang="en-US" sz="2000" dirty="0"/>
          </a:p>
        </p:txBody>
      </p:sp>
      <p:sp>
        <p:nvSpPr>
          <p:cNvPr id="8" name="Rounded Rectangle 7">
            <a:hlinkClick r:id="rId12"/>
          </p:cNvPr>
          <p:cNvSpPr>
            <a:spLocks noChangeAspect="1"/>
          </p:cNvSpPr>
          <p:nvPr/>
        </p:nvSpPr>
        <p:spPr>
          <a:xfrm>
            <a:off x="6481923" y="927100"/>
            <a:ext cx="2052477" cy="676110"/>
          </a:xfrm>
          <a:prstGeom prst="roundRect">
            <a:avLst/>
          </a:prstGeom>
          <a:blipFill>
            <a:blip r:embed="rId13"/>
            <a:stretch>
              <a:fillRect/>
            </a:stretch>
          </a:blipFill>
          <a:ln>
            <a:noFill/>
          </a:ln>
          <a:effectLst>
            <a:outerShdw blurRad="152400" dist="139700" dir="6120000" sx="92000" sy="92000"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 name="Rounded Rectangle 6">
            <a:hlinkClick r:id="rId14"/>
          </p:cNvPr>
          <p:cNvSpPr/>
          <p:nvPr/>
        </p:nvSpPr>
        <p:spPr>
          <a:xfrm>
            <a:off x="6435926" y="60294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8" name="Group 17"/>
          <p:cNvGrpSpPr>
            <a:grpSpLocks noChangeAspect="1"/>
          </p:cNvGrpSpPr>
          <p:nvPr/>
        </p:nvGrpSpPr>
        <p:grpSpPr>
          <a:xfrm>
            <a:off x="6683185" y="6029490"/>
            <a:ext cx="1850586" cy="705887"/>
            <a:chOff x="824484" y="5791200"/>
            <a:chExt cx="2313432" cy="882435"/>
          </a:xfrm>
        </p:grpSpPr>
        <p:sp>
          <p:nvSpPr>
            <p:cNvPr id="4" name="Rounded Rectangle 3"/>
            <p:cNvSpPr/>
            <p:nvPr/>
          </p:nvSpPr>
          <p:spPr>
            <a:xfrm>
              <a:off x="824484" y="5791200"/>
              <a:ext cx="2313432" cy="882435"/>
            </a:xfrm>
            <a:prstGeom prst="round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ounded Rectangle 12">
              <a:hlinkClick r:id="rId14"/>
            </p:cNvPr>
            <p:cNvSpPr/>
            <p:nvPr/>
          </p:nvSpPr>
          <p:spPr>
            <a:xfrm>
              <a:off x="958846"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ounded Rectangle 13">
              <a:hlinkClick r:id="rId16"/>
            </p:cNvPr>
            <p:cNvSpPr/>
            <p:nvPr/>
          </p:nvSpPr>
          <p:spPr>
            <a:xfrm>
              <a:off x="1394664"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ounded Rectangle 14">
              <a:hlinkClick r:id="rId17"/>
            </p:cNvPr>
            <p:cNvSpPr/>
            <p:nvPr/>
          </p:nvSpPr>
          <p:spPr>
            <a:xfrm>
              <a:off x="182237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ounded Rectangle 15">
              <a:hlinkClick r:id="rId18"/>
            </p:cNvPr>
            <p:cNvSpPr/>
            <p:nvPr/>
          </p:nvSpPr>
          <p:spPr>
            <a:xfrm>
              <a:off x="2252227"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7" name="Rounded Rectangle 16">
              <a:hlinkClick r:id="rId19"/>
            </p:cNvPr>
            <p:cNvSpPr/>
            <p:nvPr/>
          </p:nvSpPr>
          <p:spPr>
            <a:xfrm>
              <a:off x="2686998" y="5915190"/>
              <a:ext cx="273123" cy="2596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73182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a:t>
            </a:r>
            <a:endParaRPr lang="en-US" dirty="0"/>
          </a:p>
        </p:txBody>
      </p:sp>
      <p:grpSp>
        <p:nvGrpSpPr>
          <p:cNvPr id="17" name="Group 16"/>
          <p:cNvGrpSpPr/>
          <p:nvPr/>
        </p:nvGrpSpPr>
        <p:grpSpPr>
          <a:xfrm>
            <a:off x="457200" y="1447800"/>
            <a:ext cx="8001000" cy="4695825"/>
            <a:chOff x="457200" y="1447800"/>
            <a:chExt cx="8001000" cy="469582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7200" y="1447800"/>
              <a:ext cx="8001000" cy="4695825"/>
            </a:xfrm>
            <a:prstGeom prst="rect">
              <a:avLst/>
            </a:prstGeom>
            <a:ln>
              <a:solidFill>
                <a:schemeClr val="accent5"/>
              </a:solidFill>
            </a:ln>
            <a:effectLst>
              <a:softEdge rad="12700"/>
            </a:effectLst>
          </p:spPr>
        </p:pic>
        <p:sp>
          <p:nvSpPr>
            <p:cNvPr id="6" name="Rectangle 5">
              <a:hlinkClick r:id="rId3"/>
            </p:cNvPr>
            <p:cNvSpPr/>
            <p:nvPr/>
          </p:nvSpPr>
          <p:spPr>
            <a:xfrm>
              <a:off x="848833" y="365760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8" name="Rectangle 7">
              <a:hlinkClick r:id="rId4"/>
            </p:cNvPr>
            <p:cNvSpPr/>
            <p:nvPr/>
          </p:nvSpPr>
          <p:spPr>
            <a:xfrm>
              <a:off x="2231066" y="3648740"/>
              <a:ext cx="6858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a:hlinkClick r:id="rId5"/>
            </p:cNvPr>
            <p:cNvSpPr/>
            <p:nvPr/>
          </p:nvSpPr>
          <p:spPr>
            <a:xfrm>
              <a:off x="3778101" y="3648740"/>
              <a:ext cx="9906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0" name="Rectangle 9">
              <a:hlinkClick r:id="rId6"/>
            </p:cNvPr>
            <p:cNvSpPr/>
            <p:nvPr/>
          </p:nvSpPr>
          <p:spPr>
            <a:xfrm>
              <a:off x="5334000" y="3657600"/>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1" name="Rectangle 10">
              <a:hlinkClick r:id="rId7"/>
            </p:cNvPr>
            <p:cNvSpPr/>
            <p:nvPr/>
          </p:nvSpPr>
          <p:spPr>
            <a:xfrm>
              <a:off x="6804835" y="3646967"/>
              <a:ext cx="762000" cy="1219200"/>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 name="Rectangle 11">
              <a:hlinkClick r:id="rId8"/>
            </p:cNvPr>
            <p:cNvSpPr/>
            <p:nvPr/>
          </p:nvSpPr>
          <p:spPr>
            <a:xfrm>
              <a:off x="5867400" y="5638800"/>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ectangle 12">
              <a:hlinkClick r:id="rId9"/>
            </p:cNvPr>
            <p:cNvSpPr/>
            <p:nvPr/>
          </p:nvSpPr>
          <p:spPr>
            <a:xfrm>
              <a:off x="41041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4" name="Rectangle 13">
              <a:hlinkClick r:id="rId10"/>
            </p:cNvPr>
            <p:cNvSpPr/>
            <p:nvPr/>
          </p:nvSpPr>
          <p:spPr>
            <a:xfrm>
              <a:off x="2340934"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 name="Rectangle 14">
              <a:hlinkClick r:id="rId11"/>
            </p:cNvPr>
            <p:cNvSpPr/>
            <p:nvPr/>
          </p:nvSpPr>
          <p:spPr>
            <a:xfrm>
              <a:off x="827567" y="5638799"/>
              <a:ext cx="1143000" cy="504825"/>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Rectangle 15">
              <a:hlinkClick r:id="rId12"/>
            </p:cNvPr>
            <p:cNvSpPr/>
            <p:nvPr/>
          </p:nvSpPr>
          <p:spPr>
            <a:xfrm>
              <a:off x="1534632" y="2369509"/>
              <a:ext cx="5628167" cy="221292"/>
            </a:xfrm>
            <a:prstGeom prst="rect">
              <a:avLst/>
            </a:prstGeom>
            <a:solidFill>
              <a:schemeClr val="accent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30727358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sp>
        <p:nvSpPr>
          <p:cNvPr id="3" name="Content Placeholder 2"/>
          <p:cNvSpPr>
            <a:spLocks noGrp="1"/>
          </p:cNvSpPr>
          <p:nvPr>
            <p:ph idx="1"/>
          </p:nvPr>
        </p:nvSpPr>
        <p:spPr/>
        <p:txBody>
          <a:bodyPr/>
          <a:lstStyle/>
          <a:p>
            <a:pPr fontAlgn="base"/>
            <a:r>
              <a:rPr lang="en-US" dirty="0" smtClean="0"/>
              <a:t>MathWorks: </a:t>
            </a:r>
          </a:p>
          <a:p>
            <a:endParaRPr lang="en-US" dirty="0"/>
          </a:p>
          <a:p>
            <a:endParaRPr lang="en-US" dirty="0"/>
          </a:p>
          <a:p>
            <a:endParaRPr lang="en-US" dirty="0" smtClean="0"/>
          </a:p>
          <a:p>
            <a:pPr lvl="1"/>
            <a:endParaRPr lang="en-US" dirty="0" smtClean="0"/>
          </a:p>
        </p:txBody>
      </p:sp>
      <p:grpSp>
        <p:nvGrpSpPr>
          <p:cNvPr id="46" name="Group 45"/>
          <p:cNvGrpSpPr/>
          <p:nvPr/>
        </p:nvGrpSpPr>
        <p:grpSpPr>
          <a:xfrm>
            <a:off x="279400" y="2133600"/>
            <a:ext cx="8559800" cy="1752600"/>
            <a:chOff x="279400" y="4343400"/>
            <a:chExt cx="8559800" cy="1752600"/>
          </a:xfrm>
        </p:grpSpPr>
        <p:sp>
          <p:nvSpPr>
            <p:cNvPr id="17" name="Rounded Rectangle 16"/>
            <p:cNvSpPr/>
            <p:nvPr/>
          </p:nvSpPr>
          <p:spPr>
            <a:xfrm>
              <a:off x="685800" y="4343400"/>
              <a:ext cx="7924800" cy="175260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Rectangle 8"/>
            <p:cNvSpPr/>
            <p:nvPr/>
          </p:nvSpPr>
          <p:spPr>
            <a:xfrm>
              <a:off x="279400" y="4876800"/>
              <a:ext cx="4495800" cy="584775"/>
            </a:xfrm>
            <a:prstGeom prst="rect">
              <a:avLst/>
            </a:prstGeom>
          </p:spPr>
          <p:txBody>
            <a:bodyPr wrap="square">
              <a:spAutoFit/>
            </a:bodyPr>
            <a:lstStyle/>
            <a:p>
              <a:pPr lvl="1" algn="just" fontAlgn="base"/>
              <a:r>
                <a:rPr lang="en-US" sz="3200" dirty="0" smtClean="0"/>
                <a:t>(508) 647-7000</a:t>
              </a:r>
              <a:endParaRPr lang="en-US" sz="2400" dirty="0" smtClean="0"/>
            </a:p>
          </p:txBody>
        </p:sp>
        <p:grpSp>
          <p:nvGrpSpPr>
            <p:cNvPr id="15" name="Group 14"/>
            <p:cNvGrpSpPr/>
            <p:nvPr/>
          </p:nvGrpSpPr>
          <p:grpSpPr>
            <a:xfrm>
              <a:off x="2986813" y="4468315"/>
              <a:ext cx="5852387" cy="1477328"/>
              <a:chOff x="3136900" y="4708029"/>
              <a:chExt cx="5852387" cy="1477328"/>
            </a:xfrm>
          </p:grpSpPr>
          <p:sp>
            <p:nvSpPr>
              <p:cNvPr id="10" name="Rectangle 9"/>
              <p:cNvSpPr/>
              <p:nvPr/>
            </p:nvSpPr>
            <p:spPr>
              <a:xfrm>
                <a:off x="6629400" y="4708029"/>
                <a:ext cx="2359887" cy="1477328"/>
              </a:xfrm>
              <a:prstGeom prst="rect">
                <a:avLst/>
              </a:prstGeom>
            </p:spPr>
            <p:txBody>
              <a:bodyPr wrap="square">
                <a:spAutoFit/>
              </a:bodyPr>
              <a:lstStyle/>
              <a:p>
                <a:pPr algn="ctr"/>
                <a:r>
                  <a:rPr lang="en-US" dirty="0" smtClean="0"/>
                  <a:t>Monday - Friday</a:t>
                </a:r>
              </a:p>
              <a:p>
                <a:pPr algn="ctr"/>
                <a:endParaRPr lang="en-US" dirty="0" smtClean="0"/>
              </a:p>
              <a:p>
                <a:pPr algn="ctr"/>
                <a:r>
                  <a:rPr lang="en-US" dirty="0" smtClean="0"/>
                  <a:t>08:30-17:30 ET</a:t>
                </a:r>
              </a:p>
              <a:p>
                <a:pPr algn="ctr"/>
                <a:endParaRPr lang="en-US" dirty="0" smtClean="0"/>
              </a:p>
              <a:p>
                <a:pPr marL="0" lvl="1" algn="ctr"/>
                <a:r>
                  <a:rPr lang="en-US" dirty="0"/>
                  <a:t>08:30-20:00 </a:t>
                </a:r>
                <a:r>
                  <a:rPr lang="en-US" dirty="0" smtClean="0"/>
                  <a:t>ET</a:t>
                </a:r>
                <a:endParaRPr lang="en-US" dirty="0"/>
              </a:p>
            </p:txBody>
          </p:sp>
          <p:sp>
            <p:nvSpPr>
              <p:cNvPr id="12" name="Rectangle 11"/>
              <p:cNvSpPr/>
              <p:nvPr/>
            </p:nvSpPr>
            <p:spPr>
              <a:xfrm>
                <a:off x="3136900" y="5236627"/>
                <a:ext cx="3886200" cy="369332"/>
              </a:xfrm>
              <a:prstGeom prst="rect">
                <a:avLst/>
              </a:prstGeom>
            </p:spPr>
            <p:txBody>
              <a:bodyPr wrap="square">
                <a:spAutoFit/>
              </a:bodyPr>
              <a:lstStyle/>
              <a:p>
                <a:pPr lvl="1" algn="r" fontAlgn="base"/>
                <a:r>
                  <a:rPr lang="en-US" dirty="0" smtClean="0"/>
                  <a:t>Sales / Customer Support ......</a:t>
                </a:r>
              </a:p>
            </p:txBody>
          </p:sp>
          <p:sp>
            <p:nvSpPr>
              <p:cNvPr id="14" name="Rectangle 13"/>
              <p:cNvSpPr/>
              <p:nvPr/>
            </p:nvSpPr>
            <p:spPr>
              <a:xfrm>
                <a:off x="4081329" y="5793026"/>
                <a:ext cx="2929071" cy="369332"/>
              </a:xfrm>
              <a:prstGeom prst="rect">
                <a:avLst/>
              </a:prstGeom>
            </p:spPr>
            <p:txBody>
              <a:bodyPr wrap="none">
                <a:spAutoFit/>
              </a:bodyPr>
              <a:lstStyle/>
              <a:p>
                <a:pPr lvl="1" algn="r" fontAlgn="base"/>
                <a:r>
                  <a:rPr lang="en-US" dirty="0"/>
                  <a:t>Technical Support ......</a:t>
                </a:r>
              </a:p>
            </p:txBody>
          </p:sp>
        </p:grpSp>
        <p:cxnSp>
          <p:nvCxnSpPr>
            <p:cNvPr id="45" name="Straight Connector 44"/>
            <p:cNvCxnSpPr/>
            <p:nvPr/>
          </p:nvCxnSpPr>
          <p:spPr>
            <a:xfrm>
              <a:off x="3657600" y="4544378"/>
              <a:ext cx="0" cy="1350644"/>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628900" y="4229186"/>
            <a:ext cx="4038600" cy="2171614"/>
            <a:chOff x="2628900" y="4229186"/>
            <a:chExt cx="4038600" cy="2171614"/>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4229186"/>
              <a:ext cx="4038600" cy="2171614"/>
            </a:xfrm>
            <a:prstGeom prst="rect">
              <a:avLst/>
            </a:prstGeom>
            <a:ln>
              <a:solidFill>
                <a:schemeClr val="accent5"/>
              </a:solidFill>
            </a:ln>
          </p:spPr>
        </p:pic>
        <p:sp>
          <p:nvSpPr>
            <p:cNvPr id="42" name="5-Point Star 41"/>
            <p:cNvSpPr/>
            <p:nvPr/>
          </p:nvSpPr>
          <p:spPr>
            <a:xfrm>
              <a:off x="6295011" y="4630872"/>
              <a:ext cx="231392" cy="266700"/>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1" name="5-Point Star 20"/>
            <p:cNvSpPr/>
            <p:nvPr/>
          </p:nvSpPr>
          <p:spPr>
            <a:xfrm>
              <a:off x="5395777" y="4796015"/>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5-Point Star 21"/>
            <p:cNvSpPr/>
            <p:nvPr/>
          </p:nvSpPr>
          <p:spPr>
            <a:xfrm>
              <a:off x="2871117" y="5410200"/>
              <a:ext cx="231392" cy="266700"/>
            </a:xfrm>
            <a:prstGeom prst="star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2080946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a:t>
            </a:r>
            <a:endParaRPr lang="en-US" dirty="0"/>
          </a:p>
        </p:txBody>
      </p:sp>
    </p:spTree>
    <p:extLst>
      <p:ext uri="{BB962C8B-B14F-4D97-AF65-F5344CB8AC3E}">
        <p14:creationId xmlns:p14="http://schemas.microsoft.com/office/powerpoint/2010/main" val="317701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56" y="1470626"/>
            <a:ext cx="6694488" cy="43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4858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4836849" cy="3358742"/>
          </a:xfrm>
          <a:prstGeom prst="rect">
            <a:avLst/>
          </a:prstGeom>
          <a:solidFill>
            <a:schemeClr val="bg1"/>
          </a:solidFill>
          <a:ln w="19050">
            <a:solidFill>
              <a:schemeClr val="bg1"/>
            </a:solid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Develop </a:t>
            </a:r>
            <a:r>
              <a:rPr lang="en-US" sz="1500" dirty="0"/>
              <a:t>a solar-powered aircraft capable</a:t>
            </a:r>
          </a:p>
          <a:p>
            <a:r>
              <a:rPr lang="en-US" sz="1500" dirty="0"/>
              <a:t>of circumnavigating the </a:t>
            </a:r>
            <a:r>
              <a:rPr lang="en-US" sz="1500" dirty="0" smtClean="0"/>
              <a:t>globe</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Use </a:t>
            </a:r>
            <a:r>
              <a:rPr lang="en-US" sz="1500" dirty="0"/>
              <a:t>MATLAB and Simulink to </a:t>
            </a:r>
            <a:r>
              <a:rPr lang="en-US" sz="1500" dirty="0" smtClean="0"/>
              <a:t>create system </a:t>
            </a:r>
            <a:r>
              <a:rPr lang="en-US" sz="1500" dirty="0"/>
              <a:t>models for trade studies and </a:t>
            </a:r>
            <a:r>
              <a:rPr lang="en-US" sz="1500" dirty="0" smtClean="0"/>
              <a:t>design tradeoff </a:t>
            </a:r>
            <a:r>
              <a:rPr lang="en-US" sz="1500" dirty="0"/>
              <a:t>analysis, and aircraft </a:t>
            </a:r>
            <a:r>
              <a:rPr lang="en-US" sz="1500" dirty="0" smtClean="0"/>
              <a:t>dynamics models </a:t>
            </a:r>
            <a:r>
              <a:rPr lang="en-US" sz="1500" dirty="0"/>
              <a:t>for high-fidelity simulations </a:t>
            </a:r>
            <a:r>
              <a:rPr lang="en-US" sz="1500" dirty="0" smtClean="0"/>
              <a:t>and pilot </a:t>
            </a:r>
            <a:r>
              <a:rPr lang="en-US" sz="1500" dirty="0"/>
              <a:t>training </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Key </a:t>
            </a:r>
            <a:r>
              <a:rPr lang="en-US" sz="1500" dirty="0"/>
              <a:t>design decisions made </a:t>
            </a:r>
            <a:r>
              <a:rPr lang="en-US" sz="1500" dirty="0" smtClean="0"/>
              <a:t>early</a:t>
            </a:r>
            <a:endParaRPr lang="en-US" sz="1500" dirty="0" smtClean="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Vital </a:t>
            </a:r>
            <a:r>
              <a:rPr lang="en-US" sz="1500" dirty="0"/>
              <a:t>pilot training </a:t>
            </a:r>
            <a:r>
              <a:rPr lang="en-US" sz="1500" dirty="0" smtClean="0"/>
              <a:t>enabled</a:t>
            </a:r>
            <a:endParaRPr lang="en-US" sz="1500" dirty="0">
              <a:cs typeface="Times New Roman" pitchFamily="18" charset="0"/>
            </a:endParaRPr>
          </a:p>
          <a:p>
            <a:pPr marL="339725" lvl="1" indent="-225425">
              <a:spcBef>
                <a:spcPct val="10000"/>
              </a:spcBef>
              <a:buClr>
                <a:srgbClr val="215083"/>
              </a:buClr>
              <a:buFont typeface="Wingdings" pitchFamily="2" charset="2"/>
              <a:buChar char="§"/>
            </a:pPr>
            <a:r>
              <a:rPr lang="en-US" sz="1500" dirty="0" smtClean="0"/>
              <a:t>Models </a:t>
            </a:r>
            <a:r>
              <a:rPr lang="en-US" sz="1500" dirty="0"/>
              <a:t>reused and shared </a:t>
            </a:r>
            <a:r>
              <a:rPr lang="en-US" sz="1500" dirty="0" smtClean="0"/>
              <a:t>throughout development</a:t>
            </a:r>
          </a:p>
          <a:p>
            <a:endParaRPr lang="en-US" dirty="0">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smtClean="0">
                <a:solidFill>
                  <a:schemeClr val="tx2"/>
                </a:solidFill>
              </a:rPr>
              <a:t>Solar </a:t>
            </a:r>
            <a:r>
              <a:rPr lang="en-US" sz="2000" b="1" dirty="0">
                <a:solidFill>
                  <a:schemeClr val="tx2"/>
                </a:solidFill>
              </a:rPr>
              <a:t>Impulse Develops Advanced</a:t>
            </a:r>
          </a:p>
          <a:p>
            <a:r>
              <a:rPr lang="en-US" sz="2000" b="1" dirty="0">
                <a:solidFill>
                  <a:schemeClr val="tx2"/>
                </a:solidFill>
              </a:rPr>
              <a:t>Solar-Powered </a:t>
            </a:r>
            <a:r>
              <a:rPr lang="en-US" sz="2000" b="1" dirty="0" smtClean="0">
                <a:solidFill>
                  <a:schemeClr val="tx2"/>
                </a:solidFill>
              </a:rPr>
              <a:t>Airplane</a:t>
            </a:r>
            <a:endParaRPr lang="en-US" sz="2000" b="1" dirty="0">
              <a:solidFill>
                <a:schemeClr val="tx2"/>
              </a:solidFill>
            </a:endParaRPr>
          </a:p>
        </p:txBody>
      </p:sp>
      <p:sp>
        <p:nvSpPr>
          <p:cNvPr id="3078" name="Text Box 22"/>
          <p:cNvSpPr txBox="1">
            <a:spLocks noChangeArrowheads="1"/>
          </p:cNvSpPr>
          <p:nvPr/>
        </p:nvSpPr>
        <p:spPr bwMode="auto">
          <a:xfrm>
            <a:off x="6705600" y="2546410"/>
            <a:ext cx="2133600" cy="607859"/>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chemeClr val="tx2"/>
                </a:solidFill>
              </a:rPr>
              <a:t>The HB-SIA aircraft on a </a:t>
            </a:r>
            <a:r>
              <a:rPr lang="en-US" sz="1000" b="1" smtClean="0">
                <a:solidFill>
                  <a:schemeClr val="tx2"/>
                </a:solidFill>
              </a:rPr>
              <a:t>test </a:t>
            </a:r>
            <a:br>
              <a:rPr lang="en-US" sz="1000" b="1" smtClean="0">
                <a:solidFill>
                  <a:schemeClr val="tx2"/>
                </a:solidFill>
              </a:rPr>
            </a:br>
            <a:r>
              <a:rPr lang="en-US" sz="1000" b="1" smtClean="0">
                <a:solidFill>
                  <a:schemeClr val="tx2"/>
                </a:solidFill>
              </a:rPr>
              <a:t>flight </a:t>
            </a:r>
            <a:r>
              <a:rPr lang="en-US" sz="1000" b="1" dirty="0" smtClean="0">
                <a:solidFill>
                  <a:schemeClr val="tx2"/>
                </a:solidFill>
              </a:rPr>
              <a:t>over San Francisco Bay. </a:t>
            </a:r>
          </a:p>
          <a:p>
            <a:pPr>
              <a:spcBef>
                <a:spcPts val="300"/>
              </a:spcBef>
            </a:pPr>
            <a:r>
              <a:rPr lang="en-US" sz="750" b="1" smtClean="0">
                <a:solidFill>
                  <a:schemeClr val="tx2"/>
                </a:solidFill>
              </a:rPr>
              <a:t>Photo © Solar Impulse | Revillard | Rezo.ch</a:t>
            </a:r>
            <a:endParaRPr lang="en-US" sz="75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a:t>
            </a:r>
            <a:r>
              <a:rPr lang="en-US" sz="1000" dirty="0">
                <a:hlinkClick r:id="rId4"/>
              </a:rPr>
              <a:t>user story</a:t>
            </a:r>
            <a:endParaRPr lang="en-US" sz="1000" dirty="0"/>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523907"/>
            <a:ext cx="1905000" cy="203961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106" name="Rectangle 18"/>
          <p:cNvSpPr>
            <a:spLocks noChangeArrowheads="1"/>
          </p:cNvSpPr>
          <p:nvPr/>
        </p:nvSpPr>
        <p:spPr bwMode="auto">
          <a:xfrm>
            <a:off x="5486400" y="3312959"/>
            <a:ext cx="3381375" cy="320671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0000"/>
              </a:lnSpc>
              <a:defRPr/>
            </a:pPr>
            <a:endParaRPr lang="en-US" sz="1400" b="1" dirty="0" smtClean="0">
              <a:solidFill>
                <a:schemeClr val="tx2"/>
              </a:solidFill>
              <a:ea typeface="Arial Unicode MS" pitchFamily="34" charset="-128"/>
              <a:cs typeface="Arial Unicode MS" pitchFamily="34" charset="-128"/>
            </a:endParaRPr>
          </a:p>
          <a:p>
            <a:pPr>
              <a:lnSpc>
                <a:spcPct val="130000"/>
              </a:lnSpc>
              <a:defRPr/>
            </a:pPr>
            <a:r>
              <a:rPr lang="en-US" sz="1400" b="1" dirty="0" smtClean="0">
                <a:solidFill>
                  <a:schemeClr val="tx2"/>
                </a:solidFill>
                <a:ea typeface="Arial Unicode MS" pitchFamily="34" charset="-128"/>
                <a:cs typeface="Arial Unicode MS" pitchFamily="34" charset="-128"/>
              </a:rPr>
              <a:t>“Simulations </a:t>
            </a:r>
            <a:r>
              <a:rPr lang="en-US" sz="1400" b="1" dirty="0">
                <a:solidFill>
                  <a:schemeClr val="tx2"/>
                </a:solidFill>
                <a:ea typeface="Arial Unicode MS" pitchFamily="34" charset="-128"/>
                <a:cs typeface="Arial Unicode MS" pitchFamily="34" charset="-128"/>
              </a:rPr>
              <a:t>with MATLAB and Simulink were essential to assessing feasibility and evaluating </a:t>
            </a:r>
            <a:r>
              <a:rPr lang="en-US" sz="1400" b="1" dirty="0" smtClean="0">
                <a:solidFill>
                  <a:schemeClr val="tx2"/>
                </a:solidFill>
                <a:ea typeface="Arial Unicode MS" pitchFamily="34" charset="-128"/>
                <a:cs typeface="Arial Unicode MS" pitchFamily="34" charset="-128"/>
              </a:rPr>
              <a:t>broad design </a:t>
            </a:r>
            <a:r>
              <a:rPr lang="en-US" sz="1400" b="1" dirty="0">
                <a:solidFill>
                  <a:schemeClr val="tx2"/>
                </a:solidFill>
                <a:ea typeface="Arial Unicode MS" pitchFamily="34" charset="-128"/>
                <a:cs typeface="Arial Unicode MS" pitchFamily="34" charset="-128"/>
              </a:rPr>
              <a:t>tradeoffs as well as making detailed design decisions—like the size of control surfaces and </a:t>
            </a:r>
            <a:r>
              <a:rPr lang="en-US" sz="1400" b="1" dirty="0" smtClean="0">
                <a:solidFill>
                  <a:schemeClr val="tx2"/>
                </a:solidFill>
                <a:ea typeface="Arial Unicode MS" pitchFamily="34" charset="-128"/>
                <a:cs typeface="Arial Unicode MS" pitchFamily="34" charset="-128"/>
              </a:rPr>
              <a:t>the vertical </a:t>
            </a:r>
            <a:r>
              <a:rPr lang="en-US" sz="1400" b="1" dirty="0">
                <a:solidFill>
                  <a:schemeClr val="tx2"/>
                </a:solidFill>
                <a:ea typeface="Arial Unicode MS" pitchFamily="34" charset="-128"/>
                <a:cs typeface="Arial Unicode MS" pitchFamily="34" charset="-128"/>
              </a:rPr>
              <a:t>tail—that directly affect aircraft dynamics and handling </a:t>
            </a:r>
            <a:r>
              <a:rPr lang="en-US" sz="1400" b="1" dirty="0" smtClean="0">
                <a:solidFill>
                  <a:schemeClr val="tx2"/>
                </a:solidFill>
                <a:ea typeface="Arial Unicode MS" pitchFamily="34" charset="-128"/>
                <a:cs typeface="Arial Unicode MS" pitchFamily="34" charset="-128"/>
              </a:rPr>
              <a:t>qualities.”</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Ralph Paul</a:t>
            </a:r>
          </a:p>
          <a:p>
            <a:pPr algn="r">
              <a:lnSpc>
                <a:spcPct val="115000"/>
              </a:lnSpc>
              <a:spcBef>
                <a:spcPct val="25000"/>
              </a:spcBef>
              <a:defRPr/>
            </a:pPr>
            <a:r>
              <a:rPr lang="en-US" sz="1200" b="1" dirty="0" smtClean="0">
                <a:solidFill>
                  <a:schemeClr val="tx2"/>
                </a:solidFill>
                <a:ea typeface="Arial Unicode MS" pitchFamily="34" charset="-128"/>
                <a:cs typeface="Arial Unicode MS" pitchFamily="34" charset="-128"/>
              </a:rPr>
              <a:t>Solar Impulse</a:t>
            </a:r>
          </a:p>
          <a:p>
            <a:pPr algn="r">
              <a:lnSpc>
                <a:spcPct val="115000"/>
              </a:lnSpc>
              <a:spcBef>
                <a:spcPct val="25000"/>
              </a:spcBef>
              <a:defRPr/>
            </a:pPr>
            <a:r>
              <a:rPr lang="en-US" sz="1400" b="1" dirty="0">
                <a:solidFill>
                  <a:schemeClr val="tx2"/>
                </a:solidFill>
                <a:ea typeface="Arial Unicode MS" pitchFamily="34" charset="-128"/>
                <a:cs typeface="Arial Unicode MS" pitchFamily="34" charset="-128"/>
              </a:rPr>
              <a:t>	</a:t>
            </a:r>
            <a:endParaRPr lang="en-US" sz="1200" b="1" dirty="0">
              <a:solidFill>
                <a:schemeClr val="tx2"/>
              </a:solidFill>
              <a:ea typeface="Arial Unicode MS" pitchFamily="34" charset="-128"/>
              <a:cs typeface="Arial Unicode MS" pitchFamily="34" charset="-128"/>
            </a:endParaRPr>
          </a:p>
        </p:txBody>
      </p:sp>
    </p:spTree>
    <p:extLst>
      <p:ext uri="{BB962C8B-B14F-4D97-AF65-F5344CB8AC3E}">
        <p14:creationId xmlns:p14="http://schemas.microsoft.com/office/powerpoint/2010/main" val="58358624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141649" cy="33587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solidFill>
                  <a:prstClr val="black"/>
                </a:solidFill>
              </a:rPr>
              <a:t>Develop </a:t>
            </a:r>
            <a:r>
              <a:rPr lang="en-US" sz="1500" dirty="0">
                <a:solidFill>
                  <a:prstClr val="black"/>
                </a:solidFill>
              </a:rPr>
              <a:t>the propulsion control algorithms for the USS Makin </a:t>
            </a:r>
            <a:r>
              <a:rPr lang="en-US" sz="1500" dirty="0" smtClean="0">
                <a:solidFill>
                  <a:prstClr val="black"/>
                </a:solidFill>
              </a:rPr>
              <a:t>Island</a:t>
            </a:r>
            <a:r>
              <a:rPr lang="en-US" sz="1500" dirty="0" smtClean="0">
                <a:solidFill>
                  <a:prstClr val="black"/>
                </a:solidFill>
                <a:cs typeface="Times New Roman" pitchFamily="18" charset="0"/>
              </a:rPr>
              <a:t>  </a:t>
            </a: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solidFill>
                  <a:prstClr val="black"/>
                </a:solidFill>
              </a:rPr>
              <a:t>Use </a:t>
            </a:r>
            <a:r>
              <a:rPr lang="en-US" sz="1500" dirty="0">
                <a:solidFill>
                  <a:prstClr val="black"/>
                </a:solidFill>
              </a:rPr>
              <a:t>Model-Based Design with MATLAB and Simulink to model the ship’s main systems, develop and verify control algorithms, and generate code for onboard training and HIL test </a:t>
            </a:r>
            <a:r>
              <a:rPr lang="en-US" sz="1500" dirty="0" smtClean="0">
                <a:solidFill>
                  <a:prstClr val="black"/>
                </a:solidFill>
              </a:rPr>
              <a:t>setups </a:t>
            </a:r>
            <a:endParaRPr lang="en-US" sz="1500" dirty="0">
              <a:solidFill>
                <a:prstClr val="black"/>
              </a:solidFill>
            </a:endParaRPr>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solidFill>
                  <a:prstClr val="black"/>
                </a:solidFill>
              </a:rPr>
              <a:t>Time-to-simulation </a:t>
            </a:r>
            <a:r>
              <a:rPr lang="en-US" sz="1500" dirty="0">
                <a:solidFill>
                  <a:prstClr val="black"/>
                </a:solidFill>
              </a:rPr>
              <a:t>cut by </a:t>
            </a:r>
            <a:r>
              <a:rPr lang="en-US" sz="1500" dirty="0" smtClean="0">
                <a:solidFill>
                  <a:prstClr val="black"/>
                </a:solidFill>
              </a:rPr>
              <a:t>two-thirds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Key </a:t>
            </a:r>
            <a:r>
              <a:rPr lang="en-US" sz="1500" dirty="0">
                <a:solidFill>
                  <a:prstClr val="black"/>
                </a:solidFill>
              </a:rPr>
              <a:t>design issues identified </a:t>
            </a:r>
            <a:r>
              <a:rPr lang="en-US" sz="1500" dirty="0" smtClean="0">
                <a:solidFill>
                  <a:prstClr val="black"/>
                </a:solidFill>
              </a:rPr>
              <a:t>early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Models </a:t>
            </a:r>
            <a:r>
              <a:rPr lang="en-US" sz="1500" dirty="0">
                <a:solidFill>
                  <a:prstClr val="black"/>
                </a:solidFill>
              </a:rPr>
              <a:t>reused multiple </a:t>
            </a:r>
            <a:r>
              <a:rPr lang="en-US" sz="1500" dirty="0" smtClean="0">
                <a:solidFill>
                  <a:prstClr val="black"/>
                </a:solidFill>
              </a:rPr>
              <a:t>time</a:t>
            </a:r>
            <a:r>
              <a:rPr lang="en-US" sz="1600" dirty="0" smtClean="0">
                <a:solidFill>
                  <a:prstClr val="black"/>
                </a:solidFill>
              </a:rPr>
              <a:t>s</a:t>
            </a:r>
            <a:endParaRPr lang="en-US" sz="1500" dirty="0">
              <a:solidFill>
                <a:prstClr val="black"/>
              </a:solidFill>
            </a:endParaRPr>
          </a:p>
          <a:p>
            <a:endParaRPr lang="en-US" dirty="0">
              <a:solidFill>
                <a:prstClr val="black"/>
              </a:solidFill>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solidFill>
                <a:prstClr val="black"/>
              </a:solidFill>
            </a:endParaRPr>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err="1" smtClean="0">
                <a:solidFill>
                  <a:srgbClr val="125687"/>
                </a:solidFill>
              </a:rPr>
              <a:t>GasTOPS</a:t>
            </a:r>
            <a:r>
              <a:rPr lang="en-US" sz="2000" b="1" dirty="0" smtClean="0">
                <a:solidFill>
                  <a:srgbClr val="125687"/>
                </a:solidFill>
              </a:rPr>
              <a:t> </a:t>
            </a:r>
            <a:r>
              <a:rPr lang="en-US" sz="2000" b="1" dirty="0">
                <a:solidFill>
                  <a:srgbClr val="125687"/>
                </a:solidFill>
              </a:rPr>
              <a:t>Develops and Tests Propulsion Control Algorithms for the USS Makin Island</a:t>
            </a:r>
            <a:endParaRPr lang="en-US" sz="2000" dirty="0">
              <a:solidFill>
                <a:srgbClr val="125687"/>
              </a:solidFill>
            </a:endParaRPr>
          </a:p>
          <a:p>
            <a:endParaRPr lang="en-US" sz="2000" dirty="0">
              <a:solidFill>
                <a:srgbClr val="125687"/>
              </a:solidFill>
            </a:endParaRPr>
          </a:p>
          <a:p>
            <a:endParaRPr lang="en-US" sz="2000" b="1" dirty="0">
              <a:solidFill>
                <a:srgbClr val="125687"/>
              </a:solidFill>
            </a:endParaRPr>
          </a:p>
        </p:txBody>
      </p:sp>
      <p:sp>
        <p:nvSpPr>
          <p:cNvPr id="217106" name="Rectangle 18"/>
          <p:cNvSpPr>
            <a:spLocks noChangeArrowheads="1"/>
          </p:cNvSpPr>
          <p:nvPr/>
        </p:nvSpPr>
        <p:spPr bwMode="auto">
          <a:xfrm>
            <a:off x="5791200" y="2819400"/>
            <a:ext cx="3076575" cy="36576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5000"/>
              </a:lnSpc>
            </a:pPr>
            <a:r>
              <a:rPr lang="en-US" sz="1400" b="1" smtClean="0">
                <a:solidFill>
                  <a:srgbClr val="125687"/>
                </a:solidFill>
              </a:rPr>
              <a:t>“</a:t>
            </a:r>
            <a:r>
              <a:rPr lang="en-US" sz="1400" b="1" dirty="0" smtClean="0">
                <a:solidFill>
                  <a:srgbClr val="125687"/>
                </a:solidFill>
              </a:rPr>
              <a:t>We </a:t>
            </a:r>
            <a:r>
              <a:rPr lang="en-US" sz="1400" b="1" dirty="0">
                <a:solidFill>
                  <a:srgbClr val="125687"/>
                </a:solidFill>
              </a:rPr>
              <a:t>mitigate risk by simulating complex marine and aircraft systems before they are built. To reduce costs, we automate simulations with MATLAB and reuse models throughout development. Understanding</a:t>
            </a:r>
          </a:p>
          <a:p>
            <a:pPr>
              <a:lnSpc>
                <a:spcPct val="125000"/>
              </a:lnSpc>
            </a:pPr>
            <a:r>
              <a:rPr lang="en-US" sz="1400" b="1" dirty="0" err="1">
                <a:solidFill>
                  <a:srgbClr val="125687"/>
                </a:solidFill>
              </a:rPr>
              <a:t>multidomain</a:t>
            </a:r>
            <a:r>
              <a:rPr lang="en-US" sz="1400" b="1" dirty="0">
                <a:solidFill>
                  <a:srgbClr val="125687"/>
                </a:solidFill>
              </a:rPr>
              <a:t> systems through simulations in Simulink and </a:t>
            </a:r>
            <a:r>
              <a:rPr lang="en-US" sz="1400" b="1" dirty="0" err="1">
                <a:solidFill>
                  <a:srgbClr val="125687"/>
                </a:solidFill>
              </a:rPr>
              <a:t>SimPowerSystems</a:t>
            </a:r>
            <a:r>
              <a:rPr lang="en-US" sz="1400" b="1" dirty="0">
                <a:solidFill>
                  <a:srgbClr val="125687"/>
                </a:solidFill>
              </a:rPr>
              <a:t> is invaluable to our business</a:t>
            </a:r>
            <a:r>
              <a:rPr lang="en-US" sz="1400" b="1" dirty="0" smtClean="0">
                <a:solidFill>
                  <a:srgbClr val="125687"/>
                </a:solidFill>
              </a:rPr>
              <a:t>.”</a:t>
            </a:r>
            <a:endParaRPr lang="en-US" sz="1400" b="1" dirty="0">
              <a:solidFill>
                <a:srgbClr val="125687"/>
              </a:solidFill>
              <a:ea typeface="Arial Unicode MS" pitchFamily="34" charset="-128"/>
              <a:cs typeface="Arial Unicode MS" pitchFamily="34" charset="-128"/>
            </a:endParaRPr>
          </a:p>
          <a:p>
            <a:pPr algn="r">
              <a:lnSpc>
                <a:spcPct val="115000"/>
              </a:lnSpc>
              <a:spcBef>
                <a:spcPct val="25000"/>
              </a:spcBef>
              <a:defRPr/>
            </a:pPr>
            <a:r>
              <a:rPr lang="en-US" sz="1200" b="1" dirty="0" smtClean="0">
                <a:solidFill>
                  <a:srgbClr val="125687"/>
                </a:solidFill>
              </a:rPr>
              <a:t>	Shaun Horning 	</a:t>
            </a:r>
            <a:r>
              <a:rPr lang="en-US" sz="1200" b="1" smtClean="0">
                <a:solidFill>
                  <a:srgbClr val="125687"/>
                </a:solidFill>
              </a:rPr>
              <a:t>	GasTOPS</a:t>
            </a:r>
            <a:endParaRPr lang="en-US" sz="1200" b="1" dirty="0">
              <a:solidFill>
                <a:srgbClr val="125687"/>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184307" y="2298412"/>
            <a:ext cx="2553394"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rgbClr val="125687"/>
                </a:solidFill>
              </a:rPr>
              <a:t>The </a:t>
            </a:r>
            <a:r>
              <a:rPr lang="en-US" sz="1000" b="1" dirty="0">
                <a:solidFill>
                  <a:srgbClr val="125687"/>
                </a:solidFill>
              </a:rPr>
              <a:t>USS Makin </a:t>
            </a:r>
            <a:r>
              <a:rPr lang="en-US" sz="1000" b="1" dirty="0" smtClean="0">
                <a:solidFill>
                  <a:srgbClr val="125687"/>
                </a:solidFill>
              </a:rPr>
              <a:t>Island.</a:t>
            </a:r>
            <a:endParaRPr lang="en-US" sz="1000" b="1" dirty="0">
              <a:solidFill>
                <a:srgbClr val="125687"/>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solidFill>
                  <a:prstClr val="black"/>
                </a:solidFill>
                <a:hlinkClick r:id="rId4"/>
              </a:rPr>
              <a:t>Link to </a:t>
            </a:r>
            <a:r>
              <a:rPr lang="en-US" sz="1000" dirty="0">
                <a:solidFill>
                  <a:prstClr val="black"/>
                </a:solidFill>
                <a:hlinkClick r:id="rId4"/>
              </a:rPr>
              <a:t>user story</a:t>
            </a:r>
            <a:endParaRPr lang="en-US" sz="1000" dirty="0">
              <a:solidFill>
                <a:prstClr val="black"/>
              </a:solidFill>
            </a:endParaRPr>
          </a:p>
        </p:txBody>
      </p:sp>
      <p:pic>
        <p:nvPicPr>
          <p:cNvPr id="1026" name="Picture 2" descr="http://sharepoint/marketing/marcomm/teams/project_page_portal/cust_ref_archive_page/User%20Stories%20in%20Development/GasTOPS/LHD8_Sea_Tria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612" y="730173"/>
            <a:ext cx="2638388" cy="1568992"/>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76074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214361" cy="36635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t>Give </a:t>
            </a:r>
            <a:r>
              <a:rPr lang="en-US" sz="1500" dirty="0"/>
              <a:t>engineering interns hands-on </a:t>
            </a:r>
            <a:r>
              <a:rPr lang="en-US" sz="1500" dirty="0" smtClean="0"/>
              <a:t>work experience </a:t>
            </a:r>
            <a:r>
              <a:rPr lang="en-US" sz="1500" dirty="0"/>
              <a:t>in the aerospace </a:t>
            </a:r>
            <a:r>
              <a:rPr lang="en-US" sz="1500" dirty="0" smtClean="0"/>
              <a:t>field</a:t>
            </a:r>
            <a:endParaRPr lang="en-US" sz="1500" dirty="0" smtClean="0">
              <a:cs typeface="Times New Roman" pitchFamily="18" charset="0"/>
            </a:endParaRP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t>Create </a:t>
            </a:r>
            <a:r>
              <a:rPr lang="en-US" sz="1500" dirty="0"/>
              <a:t>a program in which interns </a:t>
            </a:r>
            <a:r>
              <a:rPr lang="en-US" sz="1500" dirty="0" smtClean="0"/>
              <a:t>use Model-Based </a:t>
            </a:r>
            <a:r>
              <a:rPr lang="en-US" sz="1500" dirty="0"/>
              <a:t>Design to model, </a:t>
            </a:r>
            <a:r>
              <a:rPr lang="en-US" sz="1500" dirty="0" smtClean="0"/>
              <a:t>simulate, implement</a:t>
            </a:r>
            <a:r>
              <a:rPr lang="en-US" sz="1500" dirty="0"/>
              <a:t>, and fly GNC algorithms </a:t>
            </a:r>
            <a:r>
              <a:rPr lang="en-US" sz="1500" dirty="0" smtClean="0"/>
              <a:t>for </a:t>
            </a:r>
            <a:r>
              <a:rPr lang="en-US" sz="1500" dirty="0" err="1" smtClean="0"/>
              <a:t>multirotor</a:t>
            </a:r>
            <a:r>
              <a:rPr lang="en-US" sz="1500" dirty="0" smtClean="0"/>
              <a:t> </a:t>
            </a:r>
            <a:r>
              <a:rPr lang="en-US" sz="1500" dirty="0"/>
              <a:t>aircraft</a:t>
            </a:r>
            <a:endParaRPr lang="en-US" sz="1500" dirty="0" smtClean="0"/>
          </a:p>
          <a:p>
            <a:pPr>
              <a:spcBef>
                <a:spcPct val="30000"/>
              </a:spcBef>
              <a:buClr>
                <a:srgbClr val="215083"/>
              </a:buClr>
              <a:buFont typeface="Wingdings" pitchFamily="2" charset="2"/>
              <a:buNone/>
            </a:pPr>
            <a:r>
              <a:rPr lang="en-US" b="1" dirty="0" smtClean="0">
                <a:solidFill>
                  <a:srgbClr val="215083"/>
                </a:solidFill>
              </a:rPr>
              <a:t>Results</a:t>
            </a:r>
          </a:p>
          <a:p>
            <a:pPr marL="339725" lvl="1" indent="-225425">
              <a:spcBef>
                <a:spcPct val="10000"/>
              </a:spcBef>
              <a:buClr>
                <a:srgbClr val="215083"/>
              </a:buClr>
              <a:buFont typeface="Wingdings" pitchFamily="2" charset="2"/>
              <a:buChar char="§"/>
            </a:pPr>
            <a:r>
              <a:rPr lang="en-US" sz="1500" dirty="0" smtClean="0"/>
              <a:t>GNC </a:t>
            </a:r>
            <a:r>
              <a:rPr lang="en-US" sz="1500" dirty="0"/>
              <a:t>algorithms developed and implemented in </a:t>
            </a:r>
            <a:r>
              <a:rPr lang="en-US" sz="1500" dirty="0" smtClean="0"/>
              <a:t>10 weeks</a:t>
            </a:r>
          </a:p>
          <a:p>
            <a:pPr marL="339725" lvl="1" indent="-225425">
              <a:spcBef>
                <a:spcPct val="10000"/>
              </a:spcBef>
              <a:buClr>
                <a:srgbClr val="215083"/>
              </a:buClr>
              <a:buFont typeface="Wingdings" pitchFamily="2" charset="2"/>
              <a:buChar char="§"/>
            </a:pPr>
            <a:r>
              <a:rPr lang="en-US" sz="1500" dirty="0" smtClean="0"/>
              <a:t>Hardware </a:t>
            </a:r>
            <a:r>
              <a:rPr lang="en-US" sz="1500" dirty="0"/>
              <a:t>integration </a:t>
            </a:r>
            <a:r>
              <a:rPr lang="en-US" sz="1500" dirty="0" smtClean="0"/>
              <a:t>streamlined</a:t>
            </a:r>
          </a:p>
          <a:p>
            <a:pPr marL="339725" lvl="1" indent="-225425">
              <a:spcBef>
                <a:spcPct val="10000"/>
              </a:spcBef>
              <a:buClr>
                <a:srgbClr val="215083"/>
              </a:buClr>
              <a:buFont typeface="Wingdings" pitchFamily="2" charset="2"/>
              <a:buChar char="§"/>
            </a:pPr>
            <a:r>
              <a:rPr lang="en-US" sz="1500" dirty="0" smtClean="0"/>
              <a:t>Practical </a:t>
            </a:r>
            <a:r>
              <a:rPr lang="en-US" sz="1500" dirty="0"/>
              <a:t>engineering experience acquired</a:t>
            </a:r>
          </a:p>
          <a:p>
            <a:pPr marL="339725" lvl="1" indent="-225425">
              <a:spcBef>
                <a:spcPct val="10000"/>
              </a:spcBef>
              <a:buClr>
                <a:srgbClr val="215083"/>
              </a:buClr>
              <a:buFont typeface="Wingdings" pitchFamily="2" charset="2"/>
              <a:buChar char="§"/>
            </a:pPr>
            <a:endParaRPr lang="en-US" sz="1500" dirty="0" smtClean="0"/>
          </a:p>
          <a:p>
            <a:pPr marL="339725" lvl="1" indent="-225425">
              <a:spcBef>
                <a:spcPct val="10000"/>
              </a:spcBef>
              <a:buClr>
                <a:srgbClr val="215083"/>
              </a:buClr>
              <a:buFont typeface="Wingdings" pitchFamily="2" charset="2"/>
              <a:buChar char="§"/>
            </a:pPr>
            <a:endParaRPr lang="en-US" sz="1500" dirty="0"/>
          </a:p>
          <a:p>
            <a:pPr marL="339725" lvl="1" indent="-225425">
              <a:spcBef>
                <a:spcPct val="10000"/>
              </a:spcBef>
              <a:buClr>
                <a:srgbClr val="215083"/>
              </a:buClr>
              <a:buFont typeface="Wingdings" pitchFamily="2" charset="2"/>
              <a:buChar char="§"/>
            </a:pPr>
            <a:endParaRPr lang="en-US" sz="1500" dirty="0" smtClean="0"/>
          </a:p>
          <a:p>
            <a:endParaRPr lang="en-US" dirty="0">
              <a:cs typeface="Times New Roman" pitchFamily="18" charset="0"/>
            </a:endParaRPr>
          </a:p>
        </p:txBody>
      </p:sp>
      <p:sp>
        <p:nvSpPr>
          <p:cNvPr id="11" name="Rectangle 17"/>
          <p:cNvSpPr>
            <a:spLocks noChangeArrowheads="1"/>
          </p:cNvSpPr>
          <p:nvPr/>
        </p:nvSpPr>
        <p:spPr bwMode="auto">
          <a:xfrm>
            <a:off x="369888" y="2181225"/>
            <a:ext cx="8005762" cy="3457575"/>
          </a:xfrm>
          <a:prstGeom prst="rect">
            <a:avLst/>
          </a:prstGeom>
          <a:noFill/>
          <a:ln w="28575">
            <a:solidFill>
              <a:schemeClr val="tx2"/>
            </a:solidFill>
            <a:miter lim="800000"/>
            <a:headEnd/>
            <a:tailEnd/>
          </a:ln>
        </p:spPr>
        <p:txBody>
          <a:bodyPr wrap="none" anchor="ctr"/>
          <a:lstStyle/>
          <a:p>
            <a:endParaRPr lang="en-US" dirty="0"/>
          </a:p>
        </p:txBody>
      </p:sp>
      <p:sp>
        <p:nvSpPr>
          <p:cNvPr id="3074" name="Rectangle 15"/>
          <p:cNvSpPr>
            <a:spLocks noChangeArrowheads="1"/>
          </p:cNvSpPr>
          <p:nvPr/>
        </p:nvSpPr>
        <p:spPr bwMode="auto">
          <a:xfrm>
            <a:off x="488073" y="838200"/>
            <a:ext cx="5912727" cy="1066800"/>
          </a:xfrm>
          <a:prstGeom prst="rect">
            <a:avLst/>
          </a:prstGeom>
          <a:noFill/>
          <a:ln w="9525">
            <a:noFill/>
            <a:miter lim="800000"/>
            <a:headEnd/>
            <a:tailEnd/>
          </a:ln>
        </p:spPr>
        <p:txBody>
          <a:bodyPr lIns="0" tIns="0" rIns="0" bIns="0"/>
          <a:lstStyle/>
          <a:p>
            <a:r>
              <a:rPr lang="en-US" sz="2000" b="1" dirty="0" smtClean="0">
                <a:solidFill>
                  <a:schemeClr val="accent1">
                    <a:lumMod val="50000"/>
                  </a:schemeClr>
                </a:solidFill>
              </a:rPr>
              <a:t>NASA </a:t>
            </a:r>
            <a:r>
              <a:rPr lang="en-US" sz="2000" b="1" dirty="0">
                <a:solidFill>
                  <a:schemeClr val="accent1">
                    <a:lumMod val="50000"/>
                  </a:schemeClr>
                </a:solidFill>
              </a:rPr>
              <a:t>Interns Develop Guidance, Navigation, and Control Software for </a:t>
            </a:r>
            <a:r>
              <a:rPr lang="en-US" sz="2000" b="1" dirty="0" err="1">
                <a:solidFill>
                  <a:schemeClr val="accent1">
                    <a:lumMod val="50000"/>
                  </a:schemeClr>
                </a:solidFill>
              </a:rPr>
              <a:t>Quadcopter</a:t>
            </a:r>
            <a:r>
              <a:rPr lang="en-US" sz="2000" b="1" dirty="0">
                <a:solidFill>
                  <a:schemeClr val="accent1">
                    <a:lumMod val="50000"/>
                  </a:schemeClr>
                </a:solidFill>
              </a:rPr>
              <a:t> with Model-Based Design</a:t>
            </a:r>
            <a:endParaRPr lang="en-US" sz="2000" dirty="0">
              <a:solidFill>
                <a:schemeClr val="accent1">
                  <a:lumMod val="50000"/>
                </a:schemeClr>
              </a:solidFill>
            </a:endParaRPr>
          </a:p>
          <a:p>
            <a:endParaRPr lang="en-US" sz="2000" dirty="0">
              <a:solidFill>
                <a:schemeClr val="accent1">
                  <a:lumMod val="50000"/>
                </a:schemeClr>
              </a:solidFill>
            </a:endParaRPr>
          </a:p>
          <a:p>
            <a:endParaRPr lang="en-US" sz="2000" dirty="0">
              <a:solidFill>
                <a:schemeClr val="accent1">
                  <a:lumMod val="50000"/>
                </a:schemeClr>
              </a:solidFill>
            </a:endParaRPr>
          </a:p>
        </p:txBody>
      </p:sp>
      <p:sp>
        <p:nvSpPr>
          <p:cNvPr id="3078" name="Text Box 22"/>
          <p:cNvSpPr txBox="1">
            <a:spLocks noChangeArrowheads="1"/>
          </p:cNvSpPr>
          <p:nvPr/>
        </p:nvSpPr>
        <p:spPr bwMode="auto">
          <a:xfrm>
            <a:off x="6187092" y="2355846"/>
            <a:ext cx="2693222" cy="600164"/>
          </a:xfrm>
          <a:prstGeom prst="rect">
            <a:avLst/>
          </a:prstGeom>
          <a:solidFill>
            <a:schemeClr val="bg1"/>
          </a:solidFill>
          <a:ln w="9525">
            <a:noFill/>
            <a:miter lim="800000"/>
            <a:headEnd/>
            <a:tailEnd/>
          </a:ln>
        </p:spPr>
        <p:txBody>
          <a:bodyPr wrap="square" lIns="0" tIns="91440" rIns="0" bIns="45720">
            <a:spAutoFit/>
          </a:bodyPr>
          <a:lstStyle/>
          <a:p>
            <a:r>
              <a:rPr lang="en-US" sz="1000" b="1" dirty="0">
                <a:solidFill>
                  <a:schemeClr val="accent1">
                    <a:lumMod val="50000"/>
                  </a:schemeClr>
                </a:solidFill>
              </a:rPr>
              <a:t>NASA intern working with the </a:t>
            </a:r>
            <a:r>
              <a:rPr lang="en-US" sz="1000" b="1" dirty="0" err="1">
                <a:solidFill>
                  <a:schemeClr val="accent1">
                    <a:lumMod val="50000"/>
                  </a:schemeClr>
                </a:solidFill>
              </a:rPr>
              <a:t>quadcopter</a:t>
            </a:r>
            <a:r>
              <a:rPr lang="en-US" sz="1000" b="1" dirty="0">
                <a:solidFill>
                  <a:schemeClr val="accent1">
                    <a:lumMod val="50000"/>
                  </a:schemeClr>
                </a:solidFill>
              </a:rPr>
              <a:t> vehicle and </a:t>
            </a:r>
            <a:r>
              <a:rPr lang="en-US" sz="1000" b="1" dirty="0" err="1">
                <a:solidFill>
                  <a:schemeClr val="accent1">
                    <a:lumMod val="50000"/>
                  </a:schemeClr>
                </a:solidFill>
              </a:rPr>
              <a:t>ArduPilot</a:t>
            </a:r>
            <a:r>
              <a:rPr lang="en-US" sz="1000" b="1" dirty="0">
                <a:solidFill>
                  <a:schemeClr val="accent1">
                    <a:lumMod val="50000"/>
                  </a:schemeClr>
                </a:solidFill>
              </a:rPr>
              <a:t> Mega 2.5 hardware.</a:t>
            </a:r>
          </a:p>
          <a:p>
            <a:endParaRPr lang="en-US" sz="1000" b="1" dirty="0">
              <a:solidFill>
                <a:schemeClr val="tx2"/>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hlinkClick r:id="rId4"/>
              </a:rPr>
              <a:t>Link to user </a:t>
            </a:r>
            <a:r>
              <a:rPr lang="en-US" sz="1000" dirty="0">
                <a:hlinkClick r:id="rId4"/>
              </a:rPr>
              <a:t>story</a:t>
            </a:r>
            <a:endParaRPr lang="en-US" sz="1000" dirty="0"/>
          </a:p>
        </p:txBody>
      </p:sp>
      <p:sp>
        <p:nvSpPr>
          <p:cNvPr id="217106" name="Rectangle 18"/>
          <p:cNvSpPr>
            <a:spLocks noChangeArrowheads="1"/>
          </p:cNvSpPr>
          <p:nvPr/>
        </p:nvSpPr>
        <p:spPr bwMode="auto">
          <a:xfrm>
            <a:off x="6019800" y="3429000"/>
            <a:ext cx="2831430" cy="2855913"/>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defRPr/>
            </a:pPr>
            <a:r>
              <a:rPr lang="en-US" sz="1400" b="1">
                <a:solidFill>
                  <a:schemeClr val="tx2"/>
                </a:solidFill>
                <a:ea typeface="Arial Unicode MS" pitchFamily="34" charset="-128"/>
                <a:cs typeface="Arial Unicode MS" pitchFamily="34" charset="-128"/>
              </a:rPr>
              <a:t>Model-Based Design makes both working engineers and interns at NASA MSFC more productive. The students have more fun because they can run the GNC algorithms they create in Simulink on a real processor and quickly get things done</a:t>
            </a:r>
            <a:r>
              <a:rPr lang="en-US" sz="1400" b="1" smtClean="0">
                <a:solidFill>
                  <a:schemeClr val="accent1">
                    <a:lumMod val="50000"/>
                  </a:schemeClr>
                </a:solidFill>
              </a:rPr>
              <a:t>.</a:t>
            </a:r>
            <a:endParaRPr lang="en-US" sz="1400" b="1" smtClean="0">
              <a:solidFill>
                <a:schemeClr val="accent1">
                  <a:lumMod val="50000"/>
                </a:schemeClr>
              </a:solidFill>
              <a:ea typeface="Arial Unicode MS" pitchFamily="34" charset="-128"/>
              <a:cs typeface="Arial Unicode MS" pitchFamily="34" charset="-128"/>
            </a:endParaRPr>
          </a:p>
        </p:txBody>
      </p:sp>
      <p:pic>
        <p:nvPicPr>
          <p:cNvPr id="3" name="Picture 2"/>
          <p:cNvPicPr>
            <a:picLocks noChangeAspect="1"/>
          </p:cNvPicPr>
          <p:nvPr/>
        </p:nvPicPr>
        <p:blipFill>
          <a:blip r:embed="rId5"/>
          <a:stretch>
            <a:fillRect/>
          </a:stretch>
        </p:blipFill>
        <p:spPr>
          <a:xfrm>
            <a:off x="6187092" y="914400"/>
            <a:ext cx="2664138" cy="1432661"/>
          </a:xfrm>
          <a:prstGeom prst="rect">
            <a:avLst/>
          </a:prstGeom>
          <a:ln w="19050">
            <a:solidFill>
              <a:schemeClr val="tx2"/>
            </a:solidFill>
          </a:ln>
        </p:spPr>
      </p:pic>
    </p:spTree>
    <p:extLst>
      <p:ext uri="{BB962C8B-B14F-4D97-AF65-F5344CB8AC3E}">
        <p14:creationId xmlns:p14="http://schemas.microsoft.com/office/powerpoint/2010/main" val="131207890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3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706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343920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Engineering Return </a:t>
            </a:r>
            <a:r>
              <a:rPr lang="en-US" dirty="0" smtClean="0"/>
              <a:t>On Investment</a:t>
            </a:r>
            <a:endParaRPr lang="en-US" dirty="0"/>
          </a:p>
        </p:txBody>
      </p:sp>
      <p:sp>
        <p:nvSpPr>
          <p:cNvPr id="3" name="Content Placeholder 2"/>
          <p:cNvSpPr>
            <a:spLocks noGrp="1"/>
          </p:cNvSpPr>
          <p:nvPr>
            <p:ph idx="1"/>
          </p:nvPr>
        </p:nvSpPr>
        <p:spPr/>
        <p:txBody>
          <a:bodyPr/>
          <a:lstStyle/>
          <a:p>
            <a:r>
              <a:rPr lang="en-US" dirty="0"/>
              <a:t>SE-ROI is discovered to be </a:t>
            </a:r>
            <a:endParaRPr lang="en-US" dirty="0" smtClean="0"/>
          </a:p>
          <a:p>
            <a:pPr lvl="1"/>
            <a:r>
              <a:rPr lang="en-US" dirty="0" smtClean="0"/>
              <a:t>as </a:t>
            </a:r>
            <a:r>
              <a:rPr lang="en-US" dirty="0"/>
              <a:t>high as 7:1 for programs with little SE effort and </a:t>
            </a:r>
            <a:endParaRPr lang="en-US" dirty="0" smtClean="0"/>
          </a:p>
          <a:p>
            <a:pPr lvl="1"/>
            <a:r>
              <a:rPr lang="en-US" dirty="0" smtClean="0"/>
              <a:t>3.5:1 </a:t>
            </a:r>
            <a:r>
              <a:rPr lang="en-US" dirty="0"/>
              <a:t>for median programs. </a:t>
            </a:r>
            <a:endParaRPr lang="en-US" dirty="0" smtClean="0"/>
          </a:p>
          <a:p>
            <a:r>
              <a:rPr lang="en-US" dirty="0" smtClean="0"/>
              <a:t>Optimum </a:t>
            </a:r>
            <a:r>
              <a:rPr lang="en-US" dirty="0"/>
              <a:t>SE effort for median </a:t>
            </a:r>
            <a:r>
              <a:rPr lang="en-US" dirty="0" smtClean="0"/>
              <a:t>programs: </a:t>
            </a:r>
          </a:p>
          <a:p>
            <a:pPr lvl="1"/>
            <a:r>
              <a:rPr lang="en-US" dirty="0" smtClean="0"/>
              <a:t>14.4</a:t>
            </a:r>
            <a:r>
              <a:rPr lang="en-US" dirty="0"/>
              <a:t>% of total program cost</a:t>
            </a:r>
            <a:r>
              <a:rPr lang="en-US" dirty="0" smtClean="0"/>
              <a:t>.</a:t>
            </a:r>
          </a:p>
          <a:p>
            <a:r>
              <a:rPr lang="en-US" dirty="0"/>
              <a:t>To </a:t>
            </a:r>
            <a:r>
              <a:rPr lang="en-US" dirty="0" smtClean="0"/>
              <a:t>map </a:t>
            </a:r>
            <a:r>
              <a:rPr lang="en-US" dirty="0"/>
              <a:t>ROI potential to </a:t>
            </a:r>
            <a:r>
              <a:rPr lang="en-US" dirty="0" smtClean="0"/>
              <a:t>MBD, </a:t>
            </a:r>
            <a:r>
              <a:rPr lang="en-US" dirty="0"/>
              <a:t>it is helpful to break down SE activities that can be evidenced </a:t>
            </a:r>
            <a:r>
              <a:rPr lang="en-US" dirty="0" smtClean="0"/>
              <a:t>across </a:t>
            </a:r>
            <a:r>
              <a:rPr lang="en-US" dirty="0"/>
              <a:t>the following standards: </a:t>
            </a:r>
            <a:endParaRPr lang="en-US" dirty="0" smtClean="0"/>
          </a:p>
          <a:p>
            <a:pPr lvl="1"/>
            <a:r>
              <a:rPr lang="en-US" dirty="0" smtClean="0"/>
              <a:t>ANSI/EIA-632, IEEE-1220</a:t>
            </a:r>
            <a:r>
              <a:rPr lang="en-US" dirty="0"/>
              <a:t>, </a:t>
            </a:r>
            <a:r>
              <a:rPr lang="en-US" dirty="0" smtClean="0"/>
              <a:t>ISO-15288</a:t>
            </a:r>
            <a:r>
              <a:rPr lang="en-US" dirty="0"/>
              <a:t>, </a:t>
            </a:r>
            <a:r>
              <a:rPr lang="en-US" dirty="0" err="1" smtClean="0"/>
              <a:t>CMMi</a:t>
            </a:r>
            <a:r>
              <a:rPr lang="en-US" dirty="0"/>
              <a:t>, and </a:t>
            </a:r>
            <a:r>
              <a:rPr lang="en-US" dirty="0" smtClean="0"/>
              <a:t>MIL-STD-499</a:t>
            </a:r>
            <a:r>
              <a:rPr lang="en-US" dirty="0"/>
              <a:t>. </a:t>
            </a:r>
          </a:p>
        </p:txBody>
      </p:sp>
    </p:spTree>
    <p:extLst>
      <p:ext uri="{BB962C8B-B14F-4D97-AF65-F5344CB8AC3E}">
        <p14:creationId xmlns:p14="http://schemas.microsoft.com/office/powerpoint/2010/main" val="2288630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2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1_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3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502</TotalTime>
  <Words>3656</Words>
  <Application>Microsoft Office PowerPoint</Application>
  <PresentationFormat>On-screen Show (4:3)</PresentationFormat>
  <Paragraphs>500</Paragraphs>
  <Slides>29</Slides>
  <Notes>9</Notes>
  <HiddenSlides>5</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29</vt:i4>
      </vt:variant>
    </vt:vector>
  </HeadingPairs>
  <TitlesOfParts>
    <vt:vector size="46" baseType="lpstr">
      <vt:lpstr>Arial Unicode MS</vt:lpstr>
      <vt:lpstr>ＭＳ Ｐゴシック</vt:lpstr>
      <vt:lpstr>Arial</vt:lpstr>
      <vt:lpstr>Calibri</vt:lpstr>
      <vt:lpstr>Cambria Math</vt:lpstr>
      <vt:lpstr>Courier New</vt:lpstr>
      <vt:lpstr>Times</vt:lpstr>
      <vt:lpstr>Times New Roman</vt:lpstr>
      <vt:lpstr>Verdana</vt:lpstr>
      <vt:lpstr>Wingdings</vt:lpstr>
      <vt:lpstr>MW_Public</vt:lpstr>
      <vt:lpstr>TMW_Public</vt:lpstr>
      <vt:lpstr>Cochlear</vt:lpstr>
      <vt:lpstr>1_Cochlear</vt:lpstr>
      <vt:lpstr>2_Cochlear</vt:lpstr>
      <vt:lpstr>1_TMW_Public</vt:lpstr>
      <vt:lpstr>3_Cochlear</vt:lpstr>
      <vt:lpstr>Physical Modeling: Aircraft Electrical Power Network</vt:lpstr>
      <vt:lpstr>Key Messages</vt:lpstr>
      <vt:lpstr>PowerPoint Presentation</vt:lpstr>
      <vt:lpstr>PowerPoint Presentation</vt:lpstr>
      <vt:lpstr>PowerPoint Presentation</vt:lpstr>
      <vt:lpstr>PowerPoint Presentation</vt:lpstr>
      <vt:lpstr>PowerPoint Presentation</vt:lpstr>
      <vt:lpstr>What is the Most Expensive Project Stage to Find Errors In?</vt:lpstr>
      <vt:lpstr>System Engineering Return On Investment</vt:lpstr>
      <vt:lpstr>Traditional Development Process </vt:lpstr>
      <vt:lpstr>Systems Engineering Categories</vt:lpstr>
      <vt:lpstr>Systems Engineering and MBD</vt:lpstr>
      <vt:lpstr>Model-Based Design</vt:lpstr>
      <vt:lpstr>Model-Based Design System and Component Level Design</vt:lpstr>
      <vt:lpstr>PowerPoint Presentation</vt:lpstr>
      <vt:lpstr>Aircraft Power Network </vt:lpstr>
      <vt:lpstr>Physical Modeling</vt:lpstr>
      <vt:lpstr>Modeling Electronics and Power Systems</vt:lpstr>
      <vt:lpstr>SimElectronics or SimPowerSystems?</vt:lpstr>
      <vt:lpstr>SimElectronics or SimPowerSystems?</vt:lpstr>
      <vt:lpstr>Logic and Controls</vt:lpstr>
      <vt:lpstr>Verification and Validation</vt:lpstr>
      <vt:lpstr>Verification and Validation</vt:lpstr>
      <vt:lpstr>Summary</vt:lpstr>
      <vt:lpstr>Additional Resources</vt:lpstr>
      <vt:lpstr>Support</vt:lpstr>
      <vt:lpstr>Contact Us</vt:lpstr>
      <vt:lpstr>Backup</vt:lpstr>
      <vt:lpstr>MathWorks Product Overview</vt:lpstr>
    </vt:vector>
  </TitlesOfParts>
  <Company>MyCompany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Systems / Power Electronics for Crane Aerospace</dc:title>
  <dc:creator>David Meissner</dc:creator>
  <cp:keywords>Version 14.0</cp:keywords>
  <cp:lastModifiedBy>David Meissner</cp:lastModifiedBy>
  <cp:revision>28</cp:revision>
  <dcterms:created xsi:type="dcterms:W3CDTF">2014-09-25T23:42:36Z</dcterms:created>
  <dcterms:modified xsi:type="dcterms:W3CDTF">2015-06-15T19:14:56Z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